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440" r:id="rId2"/>
    <p:sldId id="441" r:id="rId3"/>
    <p:sldId id="442" r:id="rId4"/>
    <p:sldId id="443" r:id="rId5"/>
    <p:sldId id="444" r:id="rId6"/>
    <p:sldId id="445" r:id="rId7"/>
    <p:sldId id="405" r:id="rId8"/>
    <p:sldId id="411" r:id="rId9"/>
    <p:sldId id="412" r:id="rId10"/>
    <p:sldId id="381" r:id="rId11"/>
    <p:sldId id="382" r:id="rId12"/>
    <p:sldId id="406" r:id="rId13"/>
    <p:sldId id="383" r:id="rId14"/>
    <p:sldId id="384" r:id="rId15"/>
    <p:sldId id="385" r:id="rId16"/>
    <p:sldId id="386" r:id="rId17"/>
    <p:sldId id="430" r:id="rId18"/>
    <p:sldId id="431" r:id="rId19"/>
    <p:sldId id="432" r:id="rId20"/>
    <p:sldId id="433" r:id="rId21"/>
    <p:sldId id="387" r:id="rId22"/>
    <p:sldId id="417" r:id="rId23"/>
    <p:sldId id="418" r:id="rId24"/>
    <p:sldId id="420" r:id="rId25"/>
    <p:sldId id="419" r:id="rId26"/>
    <p:sldId id="389" r:id="rId27"/>
    <p:sldId id="390" r:id="rId28"/>
    <p:sldId id="407" r:id="rId29"/>
    <p:sldId id="482" r:id="rId30"/>
    <p:sldId id="391" r:id="rId31"/>
    <p:sldId id="423" r:id="rId32"/>
    <p:sldId id="392" r:id="rId33"/>
    <p:sldId id="408" r:id="rId34"/>
    <p:sldId id="437" r:id="rId35"/>
    <p:sldId id="393" r:id="rId36"/>
    <p:sldId id="409" r:id="rId37"/>
    <p:sldId id="394" r:id="rId38"/>
    <p:sldId id="395" r:id="rId39"/>
    <p:sldId id="396" r:id="rId40"/>
    <p:sldId id="397" r:id="rId41"/>
    <p:sldId id="438" r:id="rId42"/>
    <p:sldId id="439" r:id="rId43"/>
    <p:sldId id="398" r:id="rId44"/>
    <p:sldId id="436" r:id="rId45"/>
    <p:sldId id="399" r:id="rId46"/>
    <p:sldId id="429" r:id="rId47"/>
    <p:sldId id="410" r:id="rId48"/>
    <p:sldId id="424" r:id="rId49"/>
    <p:sldId id="425" r:id="rId50"/>
    <p:sldId id="451" r:id="rId51"/>
    <p:sldId id="427" r:id="rId52"/>
    <p:sldId id="428" r:id="rId53"/>
    <p:sldId id="452" r:id="rId54"/>
    <p:sldId id="454" r:id="rId55"/>
    <p:sldId id="456"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392"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EB274F-CC75-4A15-B3A9-088060C8AE1E}" type="datetimeFigureOut">
              <a:rPr lang="en-US" smtClean="0"/>
              <a:pPr/>
              <a:t>9/8/2020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F96D70-044E-46A3-808C-F10A69D103BC}" type="slidenum">
              <a:rPr lang="en-US" smtClean="0"/>
              <a:pPr/>
              <a:t>‹#›</a:t>
            </a:fld>
            <a:endParaRPr lang="en-US" dirty="0"/>
          </a:p>
        </p:txBody>
      </p:sp>
    </p:spTree>
    <p:extLst>
      <p:ext uri="{BB962C8B-B14F-4D97-AF65-F5344CB8AC3E}">
        <p14:creationId xmlns:p14="http://schemas.microsoft.com/office/powerpoint/2010/main" val="320614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1F96D70-044E-46A3-808C-F10A69D103BC}" type="slidenum">
              <a:rPr lang="en-US" smtClean="0"/>
              <a:pPr/>
              <a:t>2</a:t>
            </a:fld>
            <a:endParaRPr lang="en-US"/>
          </a:p>
        </p:txBody>
      </p:sp>
    </p:spTree>
    <p:extLst>
      <p:ext uri="{BB962C8B-B14F-4D97-AF65-F5344CB8AC3E}">
        <p14:creationId xmlns:p14="http://schemas.microsoft.com/office/powerpoint/2010/main" val="337765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F96D70-044E-46A3-808C-F10A69D103BC}" type="slidenum">
              <a:rPr lang="en-US" smtClean="0"/>
              <a:pPr/>
              <a:t>20</a:t>
            </a:fld>
            <a:endParaRPr lang="en-US" dirty="0"/>
          </a:p>
        </p:txBody>
      </p:sp>
    </p:spTree>
    <p:extLst>
      <p:ext uri="{BB962C8B-B14F-4D97-AF65-F5344CB8AC3E}">
        <p14:creationId xmlns:p14="http://schemas.microsoft.com/office/powerpoint/2010/main" val="3797896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F96D70-044E-46A3-808C-F10A69D103BC}" type="slidenum">
              <a:rPr lang="en-US" smtClean="0"/>
              <a:pPr/>
              <a:t>23</a:t>
            </a:fld>
            <a:endParaRPr lang="en-US" dirty="0"/>
          </a:p>
        </p:txBody>
      </p:sp>
    </p:spTree>
    <p:extLst>
      <p:ext uri="{BB962C8B-B14F-4D97-AF65-F5344CB8AC3E}">
        <p14:creationId xmlns:p14="http://schemas.microsoft.com/office/powerpoint/2010/main" val="3483782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1F96D70-044E-46A3-808C-F10A69D103BC}" type="slidenum">
              <a:rPr lang="en-US" smtClean="0"/>
              <a:pPr/>
              <a:t>46</a:t>
            </a:fld>
            <a:endParaRPr lang="en-US" dirty="0"/>
          </a:p>
        </p:txBody>
      </p:sp>
    </p:spTree>
    <p:extLst>
      <p:ext uri="{BB962C8B-B14F-4D97-AF65-F5344CB8AC3E}">
        <p14:creationId xmlns:p14="http://schemas.microsoft.com/office/powerpoint/2010/main" val="759305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C4BF4A-BED7-446D-AECE-997689D08A9A}" type="datetimeFigureOut">
              <a:rPr lang="en-US" smtClean="0"/>
              <a:pPr/>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F1B4298-E628-48C7-BDA3-B31837C1571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81000" t="2000" r="2000" b="7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4BF4A-BED7-446D-AECE-997689D08A9A}" type="datetimeFigureOut">
              <a:rPr lang="en-US" smtClean="0"/>
              <a:pPr/>
              <a:t>9/8/2020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1B4298-E628-48C7-BDA3-B31837C1571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1"/>
            <a:ext cx="7772400" cy="2438400"/>
          </a:xfrm>
          <a:ln>
            <a:solidFill>
              <a:srgbClr val="C00000"/>
            </a:solidFill>
          </a:ln>
        </p:spPr>
        <p:txBody>
          <a:bodyPr>
            <a:noAutofit/>
          </a:bodyPr>
          <a:lstStyle/>
          <a:p>
            <a:r>
              <a:rPr lang="en-US" sz="4800" b="1" dirty="0" smtClean="0"/>
              <a:t>Computer Graphics and Multimedia Systems</a:t>
            </a:r>
            <a:r>
              <a:rPr lang="en-US" sz="4800" dirty="0" smtClean="0"/>
              <a:t/>
            </a:r>
            <a:br>
              <a:rPr lang="en-US" sz="4800" dirty="0" smtClean="0"/>
            </a:br>
            <a:r>
              <a:rPr lang="en-IN" sz="4800" b="1" dirty="0" smtClean="0"/>
              <a:t> SCS1302</a:t>
            </a:r>
            <a:endParaRPr lang="en-US" sz="4800" dirty="0"/>
          </a:p>
        </p:txBody>
      </p:sp>
      <p:sp>
        <p:nvSpPr>
          <p:cNvPr id="3" name="Subtitle 2"/>
          <p:cNvSpPr>
            <a:spLocks noGrp="1"/>
          </p:cNvSpPr>
          <p:nvPr>
            <p:ph type="subTitle" idx="1"/>
          </p:nvPr>
        </p:nvSpPr>
        <p:spPr>
          <a:xfrm>
            <a:off x="1371600" y="4495800"/>
            <a:ext cx="6400800" cy="1143000"/>
          </a:xfrm>
          <a:ln>
            <a:solidFill>
              <a:srgbClr val="C00000"/>
            </a:solidFill>
          </a:ln>
        </p:spPr>
        <p:txBody>
          <a:bodyPr>
            <a:normAutofit/>
          </a:bodyPr>
          <a:lstStyle/>
          <a:p>
            <a:r>
              <a:rPr lang="en-US" sz="4400" dirty="0"/>
              <a:t>Unit </a:t>
            </a:r>
            <a:r>
              <a:rPr lang="en-US" sz="4400" dirty="0" smtClean="0"/>
              <a:t>2</a:t>
            </a:r>
            <a:endParaRPr lang="en-US" sz="4400" dirty="0"/>
          </a:p>
        </p:txBody>
      </p:sp>
    </p:spTree>
    <p:extLst>
      <p:ext uri="{BB962C8B-B14F-4D97-AF65-F5344CB8AC3E}">
        <p14:creationId xmlns:p14="http://schemas.microsoft.com/office/powerpoint/2010/main" val="1283198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2-Dimensional Transformations </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buNone/>
            </a:pPr>
            <a:r>
              <a:rPr lang="en-US" dirty="0" smtClean="0">
                <a:latin typeface="Times New Roman" pitchFamily="18" charset="0"/>
                <a:cs typeface="Times New Roman" pitchFamily="18" charset="0"/>
              </a:rPr>
              <a:t>The Basic Transformations: </a:t>
            </a:r>
          </a:p>
          <a:p>
            <a:r>
              <a:rPr lang="en-US" b="1" dirty="0" smtClean="0">
                <a:latin typeface="Times New Roman" pitchFamily="18" charset="0"/>
                <a:cs typeface="Times New Roman" pitchFamily="18" charset="0"/>
              </a:rPr>
              <a:t>Translation </a:t>
            </a:r>
          </a:p>
          <a:p>
            <a:r>
              <a:rPr lang="en-US" b="1" dirty="0" smtClean="0">
                <a:latin typeface="Times New Roman" pitchFamily="18" charset="0"/>
                <a:cs typeface="Times New Roman" pitchFamily="18" charset="0"/>
              </a:rPr>
              <a:t>Scaling </a:t>
            </a:r>
          </a:p>
          <a:p>
            <a:r>
              <a:rPr lang="en-US" b="1" dirty="0" smtClean="0">
                <a:latin typeface="Times New Roman" pitchFamily="18" charset="0"/>
                <a:cs typeface="Times New Roman" pitchFamily="18" charset="0"/>
              </a:rPr>
              <a:t>Rotation </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Other Transformations: </a:t>
            </a:r>
          </a:p>
          <a:p>
            <a:r>
              <a:rPr lang="en-US" b="1" dirty="0" smtClean="0">
                <a:latin typeface="Times New Roman" pitchFamily="18" charset="0"/>
                <a:cs typeface="Times New Roman" pitchFamily="18" charset="0"/>
              </a:rPr>
              <a:t>Reflection </a:t>
            </a:r>
          </a:p>
          <a:p>
            <a:r>
              <a:rPr lang="en-US" b="1" dirty="0" smtClean="0">
                <a:latin typeface="Times New Roman" pitchFamily="18" charset="0"/>
                <a:cs typeface="Times New Roman" pitchFamily="18" charset="0"/>
              </a:rPr>
              <a:t>Shearing</a:t>
            </a:r>
            <a:r>
              <a:rPr lang="en-US" b="1" dirty="0" smtClean="0"/>
              <a:t> </a:t>
            </a:r>
            <a:endParaRPr 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Translation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buNone/>
            </a:pPr>
            <a:r>
              <a:rPr lang="en-US" dirty="0" smtClean="0">
                <a:latin typeface="Times New Roman" pitchFamily="18" charset="0"/>
                <a:cs typeface="Times New Roman" pitchFamily="18" charset="0"/>
              </a:rPr>
              <a:t>Displacement of an object in a given distance and direction from its original position. </a:t>
            </a:r>
          </a:p>
          <a:p>
            <a:pPr algn="just"/>
            <a:r>
              <a:rPr lang="en-US" dirty="0" smtClean="0">
                <a:latin typeface="Times New Roman" pitchFamily="18" charset="0"/>
                <a:cs typeface="Times New Roman" pitchFamily="18" charset="0"/>
              </a:rPr>
              <a:t>Rigid body transformation that moves object without deformation </a:t>
            </a:r>
          </a:p>
          <a:p>
            <a:pPr algn="just"/>
            <a:r>
              <a:rPr lang="fr-FR" dirty="0" smtClean="0">
                <a:latin typeface="Times New Roman" pitchFamily="18" charset="0"/>
                <a:cs typeface="Times New Roman" pitchFamily="18" charset="0"/>
              </a:rPr>
              <a:t>Initial Position point P (x, y) </a:t>
            </a:r>
          </a:p>
          <a:p>
            <a:pPr algn="just"/>
            <a:r>
              <a:rPr lang="en-US" dirty="0" smtClean="0">
                <a:latin typeface="Times New Roman" pitchFamily="18" charset="0"/>
                <a:cs typeface="Times New Roman" pitchFamily="18" charset="0"/>
              </a:rPr>
              <a:t>The new point P’ (x’, y’) </a:t>
            </a:r>
          </a:p>
          <a:p>
            <a:pPr algn="just"/>
            <a:r>
              <a:rPr lang="en-US" dirty="0" smtClean="0">
                <a:latin typeface="Times New Roman" pitchFamily="18" charset="0"/>
                <a:cs typeface="Times New Roman" pitchFamily="18" charset="0"/>
              </a:rPr>
              <a:t>where x’ = x + </a:t>
            </a:r>
            <a:r>
              <a:rPr lang="en-US" dirty="0" err="1" smtClean="0">
                <a:latin typeface="Times New Roman" pitchFamily="18" charset="0"/>
                <a:cs typeface="Times New Roman" pitchFamily="18" charset="0"/>
              </a:rPr>
              <a:t>tx</a:t>
            </a:r>
            <a:r>
              <a:rPr lang="en-US" dirty="0" smtClean="0">
                <a:latin typeface="Times New Roman" pitchFamily="18" charset="0"/>
                <a:cs typeface="Times New Roman" pitchFamily="18" charset="0"/>
              </a:rPr>
              <a:t> , y’ = y + </a:t>
            </a:r>
            <a:r>
              <a:rPr lang="en-US" dirty="0" err="1" smtClean="0">
                <a:latin typeface="Times New Roman" pitchFamily="18" charset="0"/>
                <a:cs typeface="Times New Roman" pitchFamily="18" charset="0"/>
              </a:rPr>
              <a:t>ty</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tx</a:t>
            </a:r>
            <a:r>
              <a:rPr lang="en-US" dirty="0" smtClean="0">
                <a:latin typeface="Times New Roman" pitchFamily="18" charset="0"/>
                <a:cs typeface="Times New Roman" pitchFamily="18" charset="0"/>
              </a:rPr>
              <a:t> and </a:t>
            </a:r>
            <a:r>
              <a:rPr lang="en-US" dirty="0" err="1" smtClean="0">
                <a:latin typeface="Times New Roman" pitchFamily="18" charset="0"/>
                <a:cs typeface="Times New Roman" pitchFamily="18" charset="0"/>
              </a:rPr>
              <a:t>ty</a:t>
            </a:r>
            <a:r>
              <a:rPr lang="en-US" dirty="0" smtClean="0">
                <a:latin typeface="Times New Roman" pitchFamily="18" charset="0"/>
                <a:cs typeface="Times New Roman" pitchFamily="18" charset="0"/>
              </a:rPr>
              <a:t> is the displacement in x and y respectively. </a:t>
            </a:r>
            <a:endParaRPr lang="en-US"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Translation </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17638"/>
            <a:ext cx="8229600" cy="498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56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Translation</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228600" y="1219200"/>
            <a:ext cx="8915400" cy="52578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Example: Translation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ln>
            <a:solidFill>
              <a:schemeClr val="tx1"/>
            </a:solidFill>
          </a:ln>
        </p:spPr>
        <p:txBody>
          <a:bodyPr/>
          <a:lstStyle/>
          <a:p>
            <a:pPr algn="just"/>
            <a:r>
              <a:rPr lang="en-US" dirty="0" smtClean="0">
                <a:latin typeface="Times New Roman" pitchFamily="18" charset="0"/>
                <a:cs typeface="Times New Roman" pitchFamily="18" charset="0"/>
              </a:rPr>
              <a:t>Assume you are given a point at (</a:t>
            </a:r>
            <a:r>
              <a:rPr lang="en-US" dirty="0" err="1" smtClean="0">
                <a:latin typeface="Times New Roman" pitchFamily="18" charset="0"/>
                <a:cs typeface="Times New Roman" pitchFamily="18" charset="0"/>
              </a:rPr>
              <a:t>x,y</a:t>
            </a:r>
            <a:r>
              <a:rPr lang="en-US" dirty="0" smtClean="0">
                <a:latin typeface="Times New Roman" pitchFamily="18" charset="0"/>
                <a:cs typeface="Times New Roman" pitchFamily="18" charset="0"/>
              </a:rPr>
              <a:t>)=(2,1). Where will the point be if you move it 3 units to the right and 1 unit up?</a:t>
            </a:r>
          </a:p>
          <a:p>
            <a:pPr marL="0" indent="0" algn="just">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Ans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x',y</a:t>
            </a:r>
            <a:r>
              <a:rPr lang="en-US" dirty="0" smtClean="0">
                <a:latin typeface="Times New Roman" pitchFamily="18" charset="0"/>
                <a:cs typeface="Times New Roman" pitchFamily="18" charset="0"/>
              </a:rPr>
              <a:t>') = (5,2).</a:t>
            </a:r>
          </a:p>
          <a:p>
            <a:pPr algn="just"/>
            <a:r>
              <a:rPr lang="en-US" dirty="0" smtClean="0">
                <a:latin typeface="Times New Roman" pitchFamily="18" charset="0"/>
                <a:cs typeface="Times New Roman" pitchFamily="18" charset="0"/>
              </a:rPr>
              <a:t>How was this obtained? - (</a:t>
            </a:r>
            <a:r>
              <a:rPr lang="en-US" dirty="0" err="1" smtClean="0">
                <a:latin typeface="Times New Roman" pitchFamily="18" charset="0"/>
                <a:cs typeface="Times New Roman" pitchFamily="18" charset="0"/>
              </a:rPr>
              <a:t>x',y</a:t>
            </a:r>
            <a:r>
              <a:rPr lang="en-US" dirty="0" smtClean="0">
                <a:latin typeface="Times New Roman" pitchFamily="18" charset="0"/>
                <a:cs typeface="Times New Roman" pitchFamily="18" charset="0"/>
              </a:rPr>
              <a:t>') = (x+3,y+1)</a:t>
            </a:r>
            <a:endParaRPr lang="en-US"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Translation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A translation can also be represented by a pair of numbers, t=(</a:t>
            </a:r>
            <a:r>
              <a:rPr lang="en-US" dirty="0" err="1" smtClean="0">
                <a:latin typeface="Times New Roman" pitchFamily="18" charset="0"/>
                <a:cs typeface="Times New Roman" pitchFamily="18" charset="0"/>
              </a:rPr>
              <a:t>tx,ty</a:t>
            </a:r>
            <a:r>
              <a:rPr lang="en-US" dirty="0" smtClean="0">
                <a:latin typeface="Times New Roman" pitchFamily="18" charset="0"/>
                <a:cs typeface="Times New Roman" pitchFamily="18" charset="0"/>
              </a:rPr>
              <a:t>) where </a:t>
            </a:r>
            <a:r>
              <a:rPr lang="en-US" dirty="0" err="1" smtClean="0">
                <a:latin typeface="Times New Roman" pitchFamily="18" charset="0"/>
                <a:cs typeface="Times New Roman" pitchFamily="18" charset="0"/>
              </a:rPr>
              <a:t>tx</a:t>
            </a:r>
            <a:r>
              <a:rPr lang="en-US" dirty="0" smtClean="0">
                <a:latin typeface="Times New Roman" pitchFamily="18" charset="0"/>
                <a:cs typeface="Times New Roman" pitchFamily="18" charset="0"/>
              </a:rPr>
              <a:t> is the change in the x-coordinate and </a:t>
            </a:r>
            <a:r>
              <a:rPr lang="en-US" dirty="0" err="1" smtClean="0">
                <a:latin typeface="Times New Roman" pitchFamily="18" charset="0"/>
                <a:cs typeface="Times New Roman" pitchFamily="18" charset="0"/>
              </a:rPr>
              <a:t>ty</a:t>
            </a:r>
            <a:r>
              <a:rPr lang="en-US" dirty="0" smtClean="0">
                <a:latin typeface="Times New Roman" pitchFamily="18" charset="0"/>
                <a:cs typeface="Times New Roman" pitchFamily="18" charset="0"/>
              </a:rPr>
              <a:t> is the change in y coordinate. To translate the point p by t, we simply add to obtain the new (translated) point.</a:t>
            </a:r>
            <a:endParaRPr lang="en-US"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 y="228600"/>
            <a:ext cx="8229600" cy="1020762"/>
          </a:xfrm>
        </p:spPr>
        <p:txBody>
          <a:bodyPr/>
          <a:lstStyle/>
          <a:p>
            <a:r>
              <a:rPr lang="en-US" dirty="0" smtClean="0">
                <a:latin typeface="Times New Roman" pitchFamily="18" charset="0"/>
                <a:cs typeface="Times New Roman" pitchFamily="18" charset="0"/>
              </a:rPr>
              <a:t>Translation</a:t>
            </a:r>
            <a:endParaRPr lang="en-US"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381000" y="1524000"/>
            <a:ext cx="8305800" cy="4648200"/>
          </a:xfrm>
          <a:prstGeom prst="rect">
            <a:avLst/>
          </a:prstGeom>
          <a:noFill/>
          <a:ln w="9525">
            <a:solidFill>
              <a:schemeClr val="tx1"/>
            </a:solid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57200" y="274638"/>
            <a:ext cx="8458200" cy="6126162"/>
          </a:xfrm>
          <a:prstGeom prst="rect">
            <a:avLst/>
          </a:prstGeom>
          <a:ln>
            <a:solidFill>
              <a:schemeClr val="tx1"/>
            </a:solidFill>
          </a:ln>
        </p:spPr>
      </p:pic>
    </p:spTree>
    <p:extLst>
      <p:ext uri="{BB962C8B-B14F-4D97-AF65-F5344CB8AC3E}">
        <p14:creationId xmlns:p14="http://schemas.microsoft.com/office/powerpoint/2010/main" val="257396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a:t>
            </a:r>
            <a:endParaRPr lang="en-IN" dirty="0"/>
          </a:p>
        </p:txBody>
      </p:sp>
      <p:pic>
        <p:nvPicPr>
          <p:cNvPr id="4" name="Content Placeholder 3"/>
          <p:cNvPicPr>
            <a:picLocks noGrp="1" noChangeAspect="1"/>
          </p:cNvPicPr>
          <p:nvPr>
            <p:ph idx="1"/>
          </p:nvPr>
        </p:nvPicPr>
        <p:blipFill>
          <a:blip r:embed="rId2"/>
          <a:stretch>
            <a:fillRect/>
          </a:stretch>
        </p:blipFill>
        <p:spPr>
          <a:xfrm>
            <a:off x="533400" y="1752600"/>
            <a:ext cx="8077200" cy="4419600"/>
          </a:xfrm>
          <a:prstGeom prst="rect">
            <a:avLst/>
          </a:prstGeom>
          <a:ln>
            <a:solidFill>
              <a:schemeClr val="tx1"/>
            </a:solidFill>
          </a:ln>
        </p:spPr>
      </p:pic>
    </p:spTree>
    <p:extLst>
      <p:ext uri="{BB962C8B-B14F-4D97-AF65-F5344CB8AC3E}">
        <p14:creationId xmlns:p14="http://schemas.microsoft.com/office/powerpoint/2010/main" val="63327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715962"/>
          </a:xfrm>
        </p:spPr>
        <p:txBody>
          <a:bodyPr>
            <a:normAutofit fontScale="90000"/>
          </a:bodyPr>
          <a:lstStyle/>
          <a:p>
            <a:r>
              <a:rPr lang="en-US" dirty="0" smtClean="0"/>
              <a:t>Example: Translation</a:t>
            </a:r>
            <a:endParaRPr lang="en-IN" dirty="0"/>
          </a:p>
        </p:txBody>
      </p:sp>
      <p:pic>
        <p:nvPicPr>
          <p:cNvPr id="4" name="Content Placeholder 3"/>
          <p:cNvPicPr>
            <a:picLocks noGrp="1" noChangeAspect="1"/>
          </p:cNvPicPr>
          <p:nvPr>
            <p:ph idx="1"/>
          </p:nvPr>
        </p:nvPicPr>
        <p:blipFill>
          <a:blip r:embed="rId2"/>
          <a:stretch>
            <a:fillRect/>
          </a:stretch>
        </p:blipFill>
        <p:spPr>
          <a:xfrm>
            <a:off x="457200" y="1143000"/>
            <a:ext cx="8153400" cy="5562600"/>
          </a:xfrm>
          <a:prstGeom prst="rect">
            <a:avLst/>
          </a:prstGeom>
          <a:ln>
            <a:solidFill>
              <a:schemeClr val="tx1"/>
            </a:solidFill>
          </a:ln>
        </p:spPr>
      </p:pic>
    </p:spTree>
    <p:extLst>
      <p:ext uri="{BB962C8B-B14F-4D97-AF65-F5344CB8AC3E}">
        <p14:creationId xmlns:p14="http://schemas.microsoft.com/office/powerpoint/2010/main" val="3868090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Syllabus</a:t>
            </a:r>
            <a:endParaRPr lang="en-US" dirty="0"/>
          </a:p>
        </p:txBody>
      </p:sp>
      <p:pic>
        <p:nvPicPr>
          <p:cNvPr id="6" name="Content Placeholder 5"/>
          <p:cNvPicPr>
            <a:picLocks noGrp="1" noChangeAspect="1"/>
          </p:cNvPicPr>
          <p:nvPr>
            <p:ph idx="1"/>
          </p:nvPr>
        </p:nvPicPr>
        <p:blipFill>
          <a:blip r:embed="rId3"/>
          <a:stretch>
            <a:fillRect/>
          </a:stretch>
        </p:blipFill>
        <p:spPr>
          <a:xfrm>
            <a:off x="253621" y="1296988"/>
            <a:ext cx="7391400" cy="5059362"/>
          </a:xfrm>
          <a:prstGeom prst="rect">
            <a:avLst/>
          </a:prstGeom>
          <a:ln>
            <a:solidFill>
              <a:srgbClr val="C00000"/>
            </a:solidFill>
          </a:ln>
        </p:spPr>
      </p:pic>
      <p:sp>
        <p:nvSpPr>
          <p:cNvPr id="3" name="Date Placeholder 2"/>
          <p:cNvSpPr>
            <a:spLocks noGrp="1"/>
          </p:cNvSpPr>
          <p:nvPr>
            <p:ph type="dt" sz="half" idx="10"/>
          </p:nvPr>
        </p:nvSpPr>
        <p:spPr/>
        <p:txBody>
          <a:bodyPr/>
          <a:lstStyle/>
          <a:p>
            <a:fld id="{F1ADE01E-515C-472E-8839-25F50E3CC6A5}" type="datetime1">
              <a:rPr lang="en-US" smtClean="0"/>
              <a:t>9/8/2020</a:t>
            </a:fld>
            <a:endParaRPr lang="en-US"/>
          </a:p>
        </p:txBody>
      </p:sp>
      <p:sp>
        <p:nvSpPr>
          <p:cNvPr id="4" name="Footer Placeholder 3"/>
          <p:cNvSpPr>
            <a:spLocks noGrp="1"/>
          </p:cNvSpPr>
          <p:nvPr>
            <p:ph type="ftr" sz="quarter" idx="11"/>
          </p:nvPr>
        </p:nvSpPr>
        <p:spPr/>
        <p:txBody>
          <a:bodyPr/>
          <a:lstStyle/>
          <a:p>
            <a:r>
              <a:rPr lang="en-US" smtClean="0"/>
              <a:t>2018 - 2022 </a:t>
            </a:r>
            <a:endParaRPr lang="en-US"/>
          </a:p>
        </p:txBody>
      </p:sp>
      <p:sp>
        <p:nvSpPr>
          <p:cNvPr id="5" name="Slide Number Placeholder 4"/>
          <p:cNvSpPr>
            <a:spLocks noGrp="1"/>
          </p:cNvSpPr>
          <p:nvPr>
            <p:ph type="sldNum" sz="quarter" idx="12"/>
          </p:nvPr>
        </p:nvSpPr>
        <p:spPr/>
        <p:txBody>
          <a:bodyPr/>
          <a:lstStyle/>
          <a:p>
            <a:fld id="{9F1B4298-E628-48C7-BDA3-B31837C15712}" type="slidenum">
              <a:rPr lang="en-US" smtClean="0"/>
              <a:pPr/>
              <a:t>2</a:t>
            </a:fld>
            <a:endParaRPr lang="en-US"/>
          </a:p>
        </p:txBody>
      </p:sp>
    </p:spTree>
    <p:extLst>
      <p:ext uri="{BB962C8B-B14F-4D97-AF65-F5344CB8AC3E}">
        <p14:creationId xmlns:p14="http://schemas.microsoft.com/office/powerpoint/2010/main" val="29110211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Translation</a:t>
            </a:r>
            <a:endParaRPr lang="en-IN" dirty="0"/>
          </a:p>
        </p:txBody>
      </p:sp>
      <p:pic>
        <p:nvPicPr>
          <p:cNvPr id="4" name="Content Placeholder 3"/>
          <p:cNvPicPr>
            <a:picLocks noGrp="1" noChangeAspect="1"/>
          </p:cNvPicPr>
          <p:nvPr>
            <p:ph sz="half" idx="1"/>
          </p:nvPr>
        </p:nvPicPr>
        <p:blipFill>
          <a:blip r:embed="rId3"/>
          <a:stretch>
            <a:fillRect/>
          </a:stretch>
        </p:blipFill>
        <p:spPr>
          <a:xfrm>
            <a:off x="228600" y="1417638"/>
            <a:ext cx="4191000" cy="5211762"/>
          </a:xfrm>
          <a:prstGeom prst="rect">
            <a:avLst/>
          </a:prstGeom>
          <a:ln>
            <a:solidFill>
              <a:schemeClr val="tx1"/>
            </a:solidFill>
          </a:ln>
        </p:spPr>
      </p:pic>
      <p:pic>
        <p:nvPicPr>
          <p:cNvPr id="5" name="Content Placeholder 3"/>
          <p:cNvPicPr>
            <a:picLocks noGrp="1" noChangeAspect="1"/>
          </p:cNvPicPr>
          <p:nvPr>
            <p:ph sz="half" idx="2"/>
          </p:nvPr>
        </p:nvPicPr>
        <p:blipFill>
          <a:blip r:embed="rId4"/>
          <a:stretch>
            <a:fillRect/>
          </a:stretch>
        </p:blipFill>
        <p:spPr>
          <a:xfrm>
            <a:off x="4648200" y="1417638"/>
            <a:ext cx="4267200" cy="5211762"/>
          </a:xfrm>
          <a:prstGeom prst="rect">
            <a:avLst/>
          </a:prstGeom>
          <a:ln>
            <a:solidFill>
              <a:schemeClr val="tx1"/>
            </a:solidFill>
          </a:ln>
        </p:spPr>
      </p:pic>
    </p:spTree>
    <p:extLst>
      <p:ext uri="{BB962C8B-B14F-4D97-AF65-F5344CB8AC3E}">
        <p14:creationId xmlns:p14="http://schemas.microsoft.com/office/powerpoint/2010/main" val="2698460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Rotation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dirty="0" smtClean="0">
                <a:latin typeface="Times New Roman" pitchFamily="18" charset="0"/>
                <a:cs typeface="Times New Roman" pitchFamily="18" charset="0"/>
              </a:rPr>
              <a:t>Rotation is applied to an object by repositioning it along a circular path in the </a:t>
            </a:r>
            <a:r>
              <a:rPr lang="en-US" dirty="0" err="1" smtClean="0">
                <a:latin typeface="Times New Roman" pitchFamily="18" charset="0"/>
                <a:cs typeface="Times New Roman" pitchFamily="18" charset="0"/>
              </a:rPr>
              <a:t>xy</a:t>
            </a:r>
            <a:r>
              <a:rPr lang="en-US" dirty="0" smtClean="0">
                <a:latin typeface="Times New Roman" pitchFamily="18" charset="0"/>
                <a:cs typeface="Times New Roman" pitchFamily="18" charset="0"/>
              </a:rPr>
              <a:t> plane.</a:t>
            </a:r>
          </a:p>
          <a:p>
            <a:pPr algn="just"/>
            <a:r>
              <a:rPr lang="en-US" dirty="0" smtClean="0">
                <a:latin typeface="Times New Roman" pitchFamily="18" charset="0"/>
                <a:cs typeface="Times New Roman" pitchFamily="18" charset="0"/>
              </a:rPr>
              <a:t>To generate a rotation, we specify </a:t>
            </a:r>
          </a:p>
          <a:p>
            <a:pPr algn="just"/>
            <a:r>
              <a:rPr lang="en-US" dirty="0" smtClean="0">
                <a:latin typeface="Times New Roman" pitchFamily="18" charset="0"/>
                <a:cs typeface="Times New Roman" pitchFamily="18" charset="0"/>
              </a:rPr>
              <a:t> Rotation angle θ </a:t>
            </a:r>
          </a:p>
          <a:p>
            <a:pPr algn="just"/>
            <a:r>
              <a:rPr lang="en-US" dirty="0" smtClean="0">
                <a:latin typeface="Times New Roman" pitchFamily="18" charset="0"/>
                <a:cs typeface="Times New Roman" pitchFamily="18" charset="0"/>
              </a:rPr>
              <a:t> Pivot point ( </a:t>
            </a:r>
            <a:r>
              <a:rPr lang="en-US" dirty="0" err="1" smtClean="0">
                <a:latin typeface="Times New Roman" pitchFamily="18" charset="0"/>
                <a:cs typeface="Times New Roman" pitchFamily="18" charset="0"/>
              </a:rPr>
              <a:t>xr</a:t>
            </a:r>
            <a:r>
              <a:rPr lang="en-US" dirty="0" smtClean="0">
                <a:latin typeface="Times New Roman" pitchFamily="18" charset="0"/>
                <a:cs typeface="Times New Roman" pitchFamily="18" charset="0"/>
              </a:rPr>
              <a:t> , yr)</a:t>
            </a:r>
          </a:p>
          <a:p>
            <a:pPr algn="just"/>
            <a:r>
              <a:rPr lang="en-US" dirty="0" smtClean="0">
                <a:latin typeface="Times New Roman" pitchFamily="18" charset="0"/>
                <a:cs typeface="Times New Roman" pitchFamily="18" charset="0"/>
              </a:rPr>
              <a:t>Positive values of θ for counterclockwise rotation. Negative values of θ for clockwise rotation.  </a:t>
            </a:r>
            <a:endParaRPr lang="en-US"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86" y="152400"/>
            <a:ext cx="8229600" cy="639762"/>
          </a:xfrm>
        </p:spPr>
        <p:txBody>
          <a:bodyPr>
            <a:normAutofit fontScale="90000"/>
          </a:bodyPr>
          <a:lstStyle/>
          <a:p>
            <a:r>
              <a:rPr lang="en-US" dirty="0">
                <a:latin typeface="Times New Roman" pitchFamily="18" charset="0"/>
                <a:cs typeface="Times New Roman" pitchFamily="18" charset="0"/>
              </a:rPr>
              <a:t>Rotation</a:t>
            </a:r>
            <a:endParaRPr lang="en-IN" dirty="0"/>
          </a:p>
        </p:txBody>
      </p:sp>
      <p:pic>
        <p:nvPicPr>
          <p:cNvPr id="4" name="Content Placeholder 3"/>
          <p:cNvPicPr>
            <a:picLocks noGrp="1" noChangeAspect="1"/>
          </p:cNvPicPr>
          <p:nvPr>
            <p:ph idx="1"/>
          </p:nvPr>
        </p:nvPicPr>
        <p:blipFill>
          <a:blip r:embed="rId2"/>
          <a:stretch>
            <a:fillRect/>
          </a:stretch>
        </p:blipFill>
        <p:spPr>
          <a:xfrm>
            <a:off x="381000" y="990600"/>
            <a:ext cx="8305800" cy="5562599"/>
          </a:xfrm>
          <a:prstGeom prst="rect">
            <a:avLst/>
          </a:prstGeom>
        </p:spPr>
      </p:pic>
    </p:spTree>
    <p:extLst>
      <p:ext uri="{BB962C8B-B14F-4D97-AF65-F5344CB8AC3E}">
        <p14:creationId xmlns:p14="http://schemas.microsoft.com/office/powerpoint/2010/main" val="501275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latin typeface="Times New Roman" pitchFamily="18" charset="0"/>
                <a:cs typeface="Times New Roman" pitchFamily="18" charset="0"/>
              </a:rPr>
              <a:t>Rotation</a:t>
            </a:r>
            <a:endParaRPr lang="en-IN" dirty="0"/>
          </a:p>
        </p:txBody>
      </p:sp>
      <p:pic>
        <p:nvPicPr>
          <p:cNvPr id="4" name="Content Placeholder 3"/>
          <p:cNvPicPr>
            <a:picLocks noGrp="1" noChangeAspect="1"/>
          </p:cNvPicPr>
          <p:nvPr>
            <p:ph idx="1"/>
          </p:nvPr>
        </p:nvPicPr>
        <p:blipFill>
          <a:blip r:embed="rId3"/>
          <a:stretch>
            <a:fillRect/>
          </a:stretch>
        </p:blipFill>
        <p:spPr>
          <a:xfrm>
            <a:off x="457200" y="1417638"/>
            <a:ext cx="8229600" cy="5059362"/>
          </a:xfrm>
          <a:prstGeom prst="rect">
            <a:avLst/>
          </a:prstGeom>
        </p:spPr>
      </p:pic>
    </p:spTree>
    <p:extLst>
      <p:ext uri="{BB962C8B-B14F-4D97-AF65-F5344CB8AC3E}">
        <p14:creationId xmlns:p14="http://schemas.microsoft.com/office/powerpoint/2010/main" val="3048947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latin typeface="Times New Roman" pitchFamily="18" charset="0"/>
                <a:cs typeface="Times New Roman" pitchFamily="18" charset="0"/>
              </a:rPr>
              <a:t>Rotation</a:t>
            </a:r>
            <a:endParaRPr lang="en-IN" dirty="0"/>
          </a:p>
        </p:txBody>
      </p:sp>
      <p:pic>
        <p:nvPicPr>
          <p:cNvPr id="4" name="Content Placeholder 3"/>
          <p:cNvPicPr>
            <a:picLocks noGrp="1" noChangeAspect="1"/>
          </p:cNvPicPr>
          <p:nvPr>
            <p:ph idx="1"/>
          </p:nvPr>
        </p:nvPicPr>
        <p:blipFill>
          <a:blip r:embed="rId2"/>
          <a:stretch>
            <a:fillRect/>
          </a:stretch>
        </p:blipFill>
        <p:spPr>
          <a:xfrm>
            <a:off x="457200" y="1371600"/>
            <a:ext cx="8229600" cy="5257800"/>
          </a:xfrm>
          <a:prstGeom prst="rect">
            <a:avLst/>
          </a:prstGeom>
          <a:ln>
            <a:solidFill>
              <a:schemeClr val="tx1"/>
            </a:solidFill>
          </a:ln>
        </p:spPr>
      </p:pic>
    </p:spTree>
    <p:extLst>
      <p:ext uri="{BB962C8B-B14F-4D97-AF65-F5344CB8AC3E}">
        <p14:creationId xmlns:p14="http://schemas.microsoft.com/office/powerpoint/2010/main" val="561557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Rotation</a:t>
            </a:r>
            <a:endParaRPr lang="en-IN" dirty="0"/>
          </a:p>
        </p:txBody>
      </p:sp>
      <p:pic>
        <p:nvPicPr>
          <p:cNvPr id="4" name="Content Placeholder 3"/>
          <p:cNvPicPr>
            <a:picLocks noGrp="1" noChangeAspect="1"/>
          </p:cNvPicPr>
          <p:nvPr>
            <p:ph idx="1"/>
          </p:nvPr>
        </p:nvPicPr>
        <p:blipFill>
          <a:blip r:embed="rId2"/>
          <a:stretch>
            <a:fillRect/>
          </a:stretch>
        </p:blipFill>
        <p:spPr>
          <a:xfrm>
            <a:off x="457200" y="1676400"/>
            <a:ext cx="8229599" cy="4952999"/>
          </a:xfrm>
          <a:prstGeom prst="rect">
            <a:avLst/>
          </a:prstGeom>
          <a:ln>
            <a:solidFill>
              <a:schemeClr val="tx1"/>
            </a:solidFill>
          </a:ln>
        </p:spPr>
      </p:pic>
    </p:spTree>
    <p:extLst>
      <p:ext uri="{BB962C8B-B14F-4D97-AF65-F5344CB8AC3E}">
        <p14:creationId xmlns:p14="http://schemas.microsoft.com/office/powerpoint/2010/main" val="4081239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Rotation</a:t>
            </a:r>
            <a:endParaRPr lang="en-US"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304800" y="1417638"/>
            <a:ext cx="8991600" cy="528796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792162"/>
          </a:xfrm>
        </p:spPr>
        <p:txBody>
          <a:bodyPr/>
          <a:lstStyle/>
          <a:p>
            <a:r>
              <a:rPr lang="en-US" dirty="0" smtClean="0">
                <a:latin typeface="Times New Roman" pitchFamily="18" charset="0"/>
                <a:cs typeface="Times New Roman" pitchFamily="18" charset="0"/>
              </a:rPr>
              <a:t>Rotation</a:t>
            </a:r>
            <a:endParaRPr lang="en-US" dirty="0">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cstate="print"/>
          <a:srcRect/>
          <a:stretch>
            <a:fillRect/>
          </a:stretch>
        </p:blipFill>
        <p:spPr bwMode="auto">
          <a:xfrm>
            <a:off x="457200" y="1417638"/>
            <a:ext cx="8534399" cy="498316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
            <a:ext cx="8229600" cy="1143000"/>
          </a:xfrm>
        </p:spPr>
        <p:txBody>
          <a:bodyPr/>
          <a:lstStyle/>
          <a:p>
            <a:r>
              <a:rPr lang="en-US" dirty="0" smtClean="0"/>
              <a:t>Rotation</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447800"/>
            <a:ext cx="8558213" cy="5014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9441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Rotation</a:t>
            </a:r>
            <a:endParaRPr lang="en-IN"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304800" y="1417638"/>
            <a:ext cx="8534400" cy="5105400"/>
          </a:xfrm>
          <a:prstGeom prst="rect">
            <a:avLst/>
          </a:prstGeom>
          <a:ln>
            <a:solidFill>
              <a:schemeClr val="tx1"/>
            </a:solidFill>
          </a:ln>
        </p:spPr>
      </p:pic>
    </p:spTree>
    <p:extLst>
      <p:ext uri="{BB962C8B-B14F-4D97-AF65-F5344CB8AC3E}">
        <p14:creationId xmlns:p14="http://schemas.microsoft.com/office/powerpoint/2010/main" val="1026236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Syllabus</a:t>
            </a:r>
            <a:endParaRPr lang="en-US" dirty="0"/>
          </a:p>
        </p:txBody>
      </p:sp>
      <p:pic>
        <p:nvPicPr>
          <p:cNvPr id="4" name="Content Placeholder 3"/>
          <p:cNvPicPr>
            <a:picLocks noGrp="1" noChangeAspect="1"/>
          </p:cNvPicPr>
          <p:nvPr>
            <p:ph idx="1"/>
          </p:nvPr>
        </p:nvPicPr>
        <p:blipFill>
          <a:blip r:embed="rId2"/>
          <a:stretch>
            <a:fillRect/>
          </a:stretch>
        </p:blipFill>
        <p:spPr>
          <a:xfrm>
            <a:off x="724984" y="1825625"/>
            <a:ext cx="7694032" cy="4351338"/>
          </a:xfrm>
          <a:prstGeom prst="rect">
            <a:avLst/>
          </a:prstGeom>
          <a:ln>
            <a:solidFill>
              <a:srgbClr val="C00000"/>
            </a:solidFill>
          </a:ln>
        </p:spPr>
      </p:pic>
      <p:sp>
        <p:nvSpPr>
          <p:cNvPr id="3" name="Date Placeholder 2"/>
          <p:cNvSpPr>
            <a:spLocks noGrp="1"/>
          </p:cNvSpPr>
          <p:nvPr>
            <p:ph type="dt" sz="half" idx="10"/>
          </p:nvPr>
        </p:nvSpPr>
        <p:spPr/>
        <p:txBody>
          <a:bodyPr/>
          <a:lstStyle/>
          <a:p>
            <a:fld id="{6AA4D3FD-FB0B-4FD5-A544-EB947A8B2DB9}" type="datetime1">
              <a:rPr lang="en-US" smtClean="0"/>
              <a:t>9/8/2020</a:t>
            </a:fld>
            <a:endParaRPr lang="en-US"/>
          </a:p>
        </p:txBody>
      </p:sp>
      <p:sp>
        <p:nvSpPr>
          <p:cNvPr id="5" name="Footer Placeholder 4"/>
          <p:cNvSpPr>
            <a:spLocks noGrp="1"/>
          </p:cNvSpPr>
          <p:nvPr>
            <p:ph type="ftr" sz="quarter" idx="11"/>
          </p:nvPr>
        </p:nvSpPr>
        <p:spPr/>
        <p:txBody>
          <a:bodyPr/>
          <a:lstStyle/>
          <a:p>
            <a:r>
              <a:rPr lang="en-US" smtClean="0"/>
              <a:t>2018 - 2022 </a:t>
            </a:r>
            <a:endParaRPr lang="en-US"/>
          </a:p>
        </p:txBody>
      </p:sp>
      <p:sp>
        <p:nvSpPr>
          <p:cNvPr id="6" name="Slide Number Placeholder 5"/>
          <p:cNvSpPr>
            <a:spLocks noGrp="1"/>
          </p:cNvSpPr>
          <p:nvPr>
            <p:ph type="sldNum" sz="quarter" idx="12"/>
          </p:nvPr>
        </p:nvSpPr>
        <p:spPr/>
        <p:txBody>
          <a:bodyPr/>
          <a:lstStyle/>
          <a:p>
            <a:fld id="{9F1B4298-E628-48C7-BDA3-B31837C15712}" type="slidenum">
              <a:rPr lang="en-US" smtClean="0"/>
              <a:pPr/>
              <a:t>3</a:t>
            </a:fld>
            <a:endParaRPr lang="en-US"/>
          </a:p>
        </p:txBody>
      </p:sp>
    </p:spTree>
    <p:extLst>
      <p:ext uri="{BB962C8B-B14F-4D97-AF65-F5344CB8AC3E}">
        <p14:creationId xmlns:p14="http://schemas.microsoft.com/office/powerpoint/2010/main" val="14208536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Scaling</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US" dirty="0" smtClean="0">
                <a:latin typeface="Times New Roman" pitchFamily="18" charset="0"/>
                <a:cs typeface="Times New Roman" pitchFamily="18" charset="0"/>
              </a:rPr>
              <a:t>Scaling alters the size of an object. </a:t>
            </a:r>
          </a:p>
          <a:p>
            <a:pPr algn="just"/>
            <a:r>
              <a:rPr lang="en-US" dirty="0" smtClean="0">
                <a:latin typeface="Times New Roman" pitchFamily="18" charset="0"/>
                <a:cs typeface="Times New Roman" pitchFamily="18" charset="0"/>
              </a:rPr>
              <a:t>Operation can be carried out by multiplying each of its components by a scalar </a:t>
            </a:r>
          </a:p>
          <a:p>
            <a:pPr algn="just"/>
            <a:r>
              <a:rPr lang="en-US" dirty="0" smtClean="0">
                <a:latin typeface="Times New Roman" pitchFamily="18" charset="0"/>
                <a:cs typeface="Times New Roman" pitchFamily="18" charset="0"/>
              </a:rPr>
              <a:t>Uniform scaling means this scalar is the same for all components </a:t>
            </a:r>
          </a:p>
          <a:p>
            <a:pPr algn="just"/>
            <a:r>
              <a:rPr lang="it-IT" dirty="0" smtClean="0">
                <a:latin typeface="Times New Roman" pitchFamily="18" charset="0"/>
                <a:cs typeface="Times New Roman" pitchFamily="18" charset="0"/>
              </a:rPr>
              <a:t>Non-uniform scaling: different scalars per component </a:t>
            </a:r>
          </a:p>
          <a:p>
            <a:pPr algn="just"/>
            <a:r>
              <a:rPr lang="es-ES" dirty="0" smtClean="0">
                <a:latin typeface="Times New Roman" pitchFamily="18" charset="0"/>
                <a:cs typeface="Times New Roman" pitchFamily="18" charset="0"/>
              </a:rPr>
              <a:t>x’ = x* </a:t>
            </a:r>
            <a:r>
              <a:rPr lang="es-ES" dirty="0" err="1" smtClean="0">
                <a:latin typeface="Times New Roman" pitchFamily="18" charset="0"/>
                <a:cs typeface="Times New Roman" pitchFamily="18" charset="0"/>
              </a:rPr>
              <a:t>sx</a:t>
            </a:r>
            <a:r>
              <a:rPr lang="es-ES" dirty="0" smtClean="0">
                <a:latin typeface="Times New Roman" pitchFamily="18" charset="0"/>
                <a:cs typeface="Times New Roman" pitchFamily="18" charset="0"/>
              </a:rPr>
              <a:t> </a:t>
            </a:r>
          </a:p>
          <a:p>
            <a:pPr algn="just"/>
            <a:r>
              <a:rPr lang="es-ES" dirty="0" smtClean="0">
                <a:latin typeface="Times New Roman" pitchFamily="18" charset="0"/>
                <a:cs typeface="Times New Roman" pitchFamily="18" charset="0"/>
              </a:rPr>
              <a:t>y’ = y * </a:t>
            </a:r>
            <a:r>
              <a:rPr lang="es-ES" dirty="0" err="1" smtClean="0">
                <a:latin typeface="Times New Roman" pitchFamily="18" charset="0"/>
                <a:cs typeface="Times New Roman" pitchFamily="18" charset="0"/>
              </a:rPr>
              <a:t>sy</a:t>
            </a:r>
            <a:r>
              <a:rPr lang="es-E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latin typeface="Times New Roman" pitchFamily="18" charset="0"/>
                <a:cs typeface="Times New Roman" pitchFamily="18" charset="0"/>
              </a:rPr>
              <a:t>Scaling</a:t>
            </a:r>
            <a:endParaRPr lang="en-IN" dirty="0"/>
          </a:p>
        </p:txBody>
      </p:sp>
      <p:pic>
        <p:nvPicPr>
          <p:cNvPr id="4" name="Content Placeholder 3"/>
          <p:cNvPicPr>
            <a:picLocks noGrp="1" noChangeAspect="1"/>
          </p:cNvPicPr>
          <p:nvPr>
            <p:ph idx="1"/>
          </p:nvPr>
        </p:nvPicPr>
        <p:blipFill>
          <a:blip r:embed="rId2"/>
          <a:stretch>
            <a:fillRect/>
          </a:stretch>
        </p:blipFill>
        <p:spPr>
          <a:xfrm>
            <a:off x="304800" y="1447800"/>
            <a:ext cx="8610600" cy="5181600"/>
          </a:xfrm>
          <a:prstGeom prst="rect">
            <a:avLst/>
          </a:prstGeom>
          <a:ln>
            <a:solidFill>
              <a:schemeClr val="tx1"/>
            </a:solidFill>
          </a:ln>
        </p:spPr>
      </p:pic>
    </p:spTree>
    <p:extLst>
      <p:ext uri="{BB962C8B-B14F-4D97-AF65-F5344CB8AC3E}">
        <p14:creationId xmlns:p14="http://schemas.microsoft.com/office/powerpoint/2010/main" val="2432215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49" y="0"/>
            <a:ext cx="8229600" cy="1143000"/>
          </a:xfrm>
        </p:spPr>
        <p:txBody>
          <a:bodyPr/>
          <a:lstStyle/>
          <a:p>
            <a:r>
              <a:rPr lang="en-US" dirty="0" smtClean="0">
                <a:latin typeface="Times New Roman" pitchFamily="18" charset="0"/>
                <a:cs typeface="Times New Roman" pitchFamily="18" charset="0"/>
              </a:rPr>
              <a:t>Scaling</a:t>
            </a:r>
            <a:endParaRPr lang="en-US" dirty="0">
              <a:latin typeface="Times New Roman" pitchFamily="18" charset="0"/>
              <a:cs typeface="Times New Roman" pitchFamily="18" charset="0"/>
            </a:endParaRPr>
          </a:p>
        </p:txBody>
      </p:sp>
      <p:pic>
        <p:nvPicPr>
          <p:cNvPr id="6146" name="Picture 2"/>
          <p:cNvPicPr>
            <a:picLocks noGrp="1" noChangeAspect="1" noChangeArrowheads="1"/>
          </p:cNvPicPr>
          <p:nvPr>
            <p:ph idx="1"/>
          </p:nvPr>
        </p:nvPicPr>
        <p:blipFill>
          <a:blip r:embed="rId2" cstate="print"/>
          <a:srcRect/>
          <a:stretch>
            <a:fillRect/>
          </a:stretch>
        </p:blipFill>
        <p:spPr bwMode="auto">
          <a:xfrm>
            <a:off x="685800" y="1447800"/>
            <a:ext cx="7796449" cy="45720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38113"/>
            <a:ext cx="8610601" cy="658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096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8229600" cy="563562"/>
          </a:xfrm>
        </p:spPr>
        <p:txBody>
          <a:bodyPr>
            <a:normAutofit fontScale="90000"/>
          </a:bodyPr>
          <a:lstStyle/>
          <a:p>
            <a:r>
              <a:rPr lang="en-US" dirty="0" smtClean="0"/>
              <a:t>Example: Scaling</a:t>
            </a:r>
            <a:endParaRPr lang="en-IN" dirty="0"/>
          </a:p>
        </p:txBody>
      </p:sp>
      <p:pic>
        <p:nvPicPr>
          <p:cNvPr id="10" name="Content Placeholder 9"/>
          <p:cNvPicPr>
            <a:picLocks noGrp="1" noChangeAspect="1"/>
          </p:cNvPicPr>
          <p:nvPr>
            <p:ph sz="half" idx="1"/>
          </p:nvPr>
        </p:nvPicPr>
        <p:blipFill>
          <a:blip r:embed="rId2"/>
          <a:stretch>
            <a:fillRect/>
          </a:stretch>
        </p:blipFill>
        <p:spPr>
          <a:xfrm>
            <a:off x="0" y="838200"/>
            <a:ext cx="4648200" cy="5791200"/>
          </a:xfrm>
          <a:prstGeom prst="rect">
            <a:avLst/>
          </a:prstGeom>
          <a:ln>
            <a:solidFill>
              <a:schemeClr val="tx1"/>
            </a:solidFill>
          </a:ln>
        </p:spPr>
      </p:pic>
      <p:pic>
        <p:nvPicPr>
          <p:cNvPr id="11" name="Content Placeholder 10"/>
          <p:cNvPicPr>
            <a:picLocks noGrp="1" noChangeAspect="1"/>
          </p:cNvPicPr>
          <p:nvPr>
            <p:ph sz="half" idx="2"/>
          </p:nvPr>
        </p:nvPicPr>
        <p:blipFill>
          <a:blip r:embed="rId3"/>
          <a:stretch>
            <a:fillRect/>
          </a:stretch>
        </p:blipFill>
        <p:spPr>
          <a:xfrm>
            <a:off x="4648200" y="838200"/>
            <a:ext cx="4495800" cy="5791199"/>
          </a:xfrm>
          <a:prstGeom prst="rect">
            <a:avLst/>
          </a:prstGeom>
          <a:ln>
            <a:solidFill>
              <a:schemeClr val="tx1"/>
            </a:solidFill>
          </a:ln>
        </p:spPr>
      </p:pic>
    </p:spTree>
    <p:extLst>
      <p:ext uri="{BB962C8B-B14F-4D97-AF65-F5344CB8AC3E}">
        <p14:creationId xmlns:p14="http://schemas.microsoft.com/office/powerpoint/2010/main" val="3490645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Reflection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algn="just"/>
            <a:r>
              <a:rPr lang="en-US" dirty="0" smtClean="0">
                <a:latin typeface="Times New Roman" pitchFamily="18" charset="0"/>
                <a:cs typeface="Times New Roman" pitchFamily="18" charset="0"/>
              </a:rPr>
              <a:t>A reflection is a transformation that produces a mirror image of an object generated relative to an axis of reflection </a:t>
            </a:r>
          </a:p>
          <a:p>
            <a:pPr algn="just"/>
            <a:r>
              <a:rPr lang="en-US" dirty="0" smtClean="0">
                <a:latin typeface="Times New Roman" pitchFamily="18" charset="0"/>
                <a:cs typeface="Times New Roman" pitchFamily="18" charset="0"/>
              </a:rPr>
              <a:t>Reflection along x axis </a:t>
            </a:r>
          </a:p>
          <a:p>
            <a:pPr algn="just"/>
            <a:r>
              <a:rPr lang="en-US" dirty="0" smtClean="0">
                <a:latin typeface="Times New Roman" pitchFamily="18" charset="0"/>
                <a:cs typeface="Times New Roman" pitchFamily="18" charset="0"/>
              </a:rPr>
              <a:t>Reflection along y axis</a:t>
            </a:r>
          </a:p>
          <a:p>
            <a:pPr algn="just"/>
            <a:r>
              <a:rPr lang="en-US" dirty="0" smtClean="0">
                <a:latin typeface="Times New Roman" pitchFamily="18" charset="0"/>
                <a:cs typeface="Times New Roman" pitchFamily="18" charset="0"/>
              </a:rPr>
              <a:t> Reflection relative to an axis perpendicular to the </a:t>
            </a:r>
            <a:r>
              <a:rPr lang="en-US" dirty="0" err="1" smtClean="0">
                <a:latin typeface="Times New Roman" pitchFamily="18" charset="0"/>
                <a:cs typeface="Times New Roman" pitchFamily="18" charset="0"/>
              </a:rPr>
              <a:t>xy</a:t>
            </a:r>
            <a:r>
              <a:rPr lang="en-US" dirty="0" smtClean="0">
                <a:latin typeface="Times New Roman" pitchFamily="18" charset="0"/>
                <a:cs typeface="Times New Roman" pitchFamily="18" charset="0"/>
              </a:rPr>
              <a:t> plane and passing through the coordinate origin </a:t>
            </a:r>
          </a:p>
          <a:p>
            <a:pPr algn="just"/>
            <a:r>
              <a:rPr lang="en-US" dirty="0" smtClean="0">
                <a:latin typeface="Times New Roman" pitchFamily="18" charset="0"/>
                <a:cs typeface="Times New Roman" pitchFamily="18" charset="0"/>
              </a:rPr>
              <a:t>Reflection of an object relative to an axis perpendicular to the </a:t>
            </a:r>
            <a:r>
              <a:rPr lang="en-US" dirty="0" err="1" smtClean="0">
                <a:latin typeface="Times New Roman" pitchFamily="18" charset="0"/>
                <a:cs typeface="Times New Roman" pitchFamily="18" charset="0"/>
              </a:rPr>
              <a:t>xy</a:t>
            </a:r>
            <a:r>
              <a:rPr lang="en-US" dirty="0" smtClean="0">
                <a:latin typeface="Times New Roman" pitchFamily="18" charset="0"/>
                <a:cs typeface="Times New Roman" pitchFamily="18" charset="0"/>
              </a:rPr>
              <a:t> plane and passing through point P</a:t>
            </a:r>
          </a:p>
          <a:p>
            <a:pPr algn="just"/>
            <a:r>
              <a:rPr lang="en-US" dirty="0" smtClean="0">
                <a:latin typeface="Times New Roman" pitchFamily="18" charset="0"/>
                <a:cs typeface="Times New Roman" pitchFamily="18" charset="0"/>
              </a:rPr>
              <a:t> Reflection of an object with respect to the line y=x. </a:t>
            </a:r>
            <a:endParaRPr lang="en-US"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199"/>
            <a:ext cx="8305800"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96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Reflection about x-axis: </a:t>
            </a:r>
            <a:endParaRPr lang="en-US"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cstate="print"/>
          <a:srcRect/>
          <a:stretch>
            <a:fillRect/>
          </a:stretch>
        </p:blipFill>
        <p:spPr bwMode="auto">
          <a:xfrm>
            <a:off x="457200" y="1403350"/>
            <a:ext cx="8229600" cy="5094706"/>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Reflection about y-axis: </a:t>
            </a:r>
            <a:endParaRPr lang="en-US" dirty="0">
              <a:latin typeface="Times New Roman" pitchFamily="18" charset="0"/>
              <a:cs typeface="Times New Roman" pitchFamily="18" charset="0"/>
            </a:endParaRPr>
          </a:p>
        </p:txBody>
      </p:sp>
      <p:pic>
        <p:nvPicPr>
          <p:cNvPr id="8194" name="Picture 2"/>
          <p:cNvPicPr>
            <a:picLocks noGrp="1" noChangeAspect="1" noChangeArrowheads="1"/>
          </p:cNvPicPr>
          <p:nvPr>
            <p:ph idx="1"/>
          </p:nvPr>
        </p:nvPicPr>
        <p:blipFill>
          <a:blip r:embed="rId2" cstate="print"/>
          <a:srcRect/>
          <a:stretch>
            <a:fillRect/>
          </a:stretch>
        </p:blipFill>
        <p:spPr bwMode="auto">
          <a:xfrm>
            <a:off x="990600" y="1600200"/>
            <a:ext cx="7696200" cy="50292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a:bodyPr>
          <a:lstStyle/>
          <a:p>
            <a:r>
              <a:rPr lang="en-US" sz="2400" dirty="0" smtClean="0">
                <a:latin typeface="Times New Roman" pitchFamily="18" charset="0"/>
                <a:cs typeface="Times New Roman" pitchFamily="18" charset="0"/>
              </a:rPr>
              <a:t>Reflection relative to an axis perpendicular to the </a:t>
            </a:r>
            <a:r>
              <a:rPr lang="en-US" sz="2400" dirty="0" err="1" smtClean="0">
                <a:latin typeface="Times New Roman" pitchFamily="18" charset="0"/>
                <a:cs typeface="Times New Roman" pitchFamily="18" charset="0"/>
              </a:rPr>
              <a:t>xy</a:t>
            </a:r>
            <a:r>
              <a:rPr lang="en-US" sz="2400" dirty="0" smtClean="0">
                <a:latin typeface="Times New Roman" pitchFamily="18" charset="0"/>
                <a:cs typeface="Times New Roman" pitchFamily="18" charset="0"/>
              </a:rPr>
              <a:t> plane and passing through the coordinate origin: </a:t>
            </a:r>
            <a:endParaRPr lang="en-US" sz="2400" dirty="0">
              <a:latin typeface="Times New Roman" pitchFamily="18" charset="0"/>
              <a:cs typeface="Times New Roman" pitchFamily="18" charset="0"/>
            </a:endParaRPr>
          </a:p>
        </p:txBody>
      </p:sp>
      <p:pic>
        <p:nvPicPr>
          <p:cNvPr id="9218" name="Picture 2"/>
          <p:cNvPicPr>
            <a:picLocks noGrp="1" noChangeAspect="1" noChangeArrowheads="1"/>
          </p:cNvPicPr>
          <p:nvPr>
            <p:ph idx="1"/>
          </p:nvPr>
        </p:nvPicPr>
        <p:blipFill>
          <a:blip r:embed="rId2" cstate="print"/>
          <a:srcRect/>
          <a:stretch>
            <a:fillRect/>
          </a:stretch>
        </p:blipFill>
        <p:spPr bwMode="auto">
          <a:xfrm>
            <a:off x="762000" y="1600200"/>
            <a:ext cx="7467600" cy="4852736"/>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Objective(CO)</a:t>
            </a:r>
            <a:endParaRPr lang="en-US" dirty="0"/>
          </a:p>
        </p:txBody>
      </p:sp>
      <p:sp>
        <p:nvSpPr>
          <p:cNvPr id="3" name="Content Placeholder 2"/>
          <p:cNvSpPr>
            <a:spLocks noGrp="1"/>
          </p:cNvSpPr>
          <p:nvPr>
            <p:ph idx="1"/>
          </p:nvPr>
        </p:nvSpPr>
        <p:spPr>
          <a:ln>
            <a:solidFill>
              <a:srgbClr val="C00000"/>
            </a:solidFill>
          </a:ln>
        </p:spPr>
        <p:txBody>
          <a:bodyPr>
            <a:normAutofit fontScale="85000" lnSpcReduction="10000"/>
          </a:bodyPr>
          <a:lstStyle/>
          <a:p>
            <a:pPr marL="0" indent="0" algn="just">
              <a:buNone/>
            </a:pPr>
            <a:r>
              <a:rPr lang="en-IN" b="1" dirty="0" smtClean="0">
                <a:latin typeface="Times New Roman" pitchFamily="18" charset="0"/>
                <a:cs typeface="Times New Roman" pitchFamily="18" charset="0"/>
              </a:rPr>
              <a:t>CO1:  </a:t>
            </a:r>
            <a:r>
              <a:rPr lang="en-IN" dirty="0" smtClean="0">
                <a:latin typeface="Times New Roman" pitchFamily="18" charset="0"/>
                <a:cs typeface="Times New Roman" pitchFamily="18" charset="0"/>
              </a:rPr>
              <a:t>Construct lines and circles for the given input.</a:t>
            </a:r>
          </a:p>
          <a:p>
            <a:pPr marL="0" indent="0" algn="just">
              <a:buNone/>
            </a:pPr>
            <a:r>
              <a:rPr lang="en-IN" b="1" dirty="0" smtClean="0">
                <a:latin typeface="Times New Roman" pitchFamily="18" charset="0"/>
                <a:cs typeface="Times New Roman" pitchFamily="18" charset="0"/>
              </a:rPr>
              <a:t>CO2: </a:t>
            </a:r>
            <a:r>
              <a:rPr lang="en-IN" dirty="0" smtClean="0">
                <a:latin typeface="Times New Roman" pitchFamily="18" charset="0"/>
                <a:cs typeface="Times New Roman" pitchFamily="18" charset="0"/>
              </a:rPr>
              <a:t>Apply 2D transformation techniques to transform the shapes to fit them as per the picture definition.</a:t>
            </a:r>
          </a:p>
          <a:p>
            <a:pPr marL="0" indent="0" algn="just">
              <a:buNone/>
            </a:pPr>
            <a:r>
              <a:rPr lang="en-IN" b="1" dirty="0" smtClean="0">
                <a:latin typeface="Times New Roman" pitchFamily="18" charset="0"/>
                <a:cs typeface="Times New Roman" pitchFamily="18" charset="0"/>
              </a:rPr>
              <a:t>CO3: </a:t>
            </a:r>
            <a:r>
              <a:rPr lang="en-IN" dirty="0" smtClean="0">
                <a:latin typeface="Times New Roman" pitchFamily="18" charset="0"/>
                <a:cs typeface="Times New Roman" pitchFamily="18" charset="0"/>
              </a:rPr>
              <a:t>Construct splines, curves and perform 3D transformations</a:t>
            </a:r>
          </a:p>
          <a:p>
            <a:pPr marL="0" indent="0" algn="just">
              <a:buNone/>
            </a:pPr>
            <a:r>
              <a:rPr lang="en-IN" b="1" dirty="0" smtClean="0">
                <a:latin typeface="Times New Roman" pitchFamily="18" charset="0"/>
                <a:cs typeface="Times New Roman" pitchFamily="18" charset="0"/>
              </a:rPr>
              <a:t>CO4: </a:t>
            </a:r>
            <a:r>
              <a:rPr lang="en-IN" dirty="0" smtClean="0">
                <a:latin typeface="Times New Roman" pitchFamily="18" charset="0"/>
                <a:cs typeface="Times New Roman" pitchFamily="18" charset="0"/>
              </a:rPr>
              <a:t>Apply colour and transformation techniques for various applications.</a:t>
            </a:r>
          </a:p>
          <a:p>
            <a:pPr marL="0" indent="0" algn="just">
              <a:buNone/>
            </a:pPr>
            <a:r>
              <a:rPr lang="en-IN" b="1" dirty="0" smtClean="0">
                <a:latin typeface="Times New Roman" pitchFamily="18" charset="0"/>
                <a:cs typeface="Times New Roman" pitchFamily="18" charset="0"/>
              </a:rPr>
              <a:t>CO5: </a:t>
            </a:r>
            <a:r>
              <a:rPr lang="en-IN" dirty="0" smtClean="0">
                <a:latin typeface="Times New Roman" pitchFamily="18" charset="0"/>
                <a:cs typeface="Times New Roman" pitchFamily="18" charset="0"/>
              </a:rPr>
              <a:t>Analyse the fundamentals of animation, virtual reality, and underlying technologies.</a:t>
            </a:r>
          </a:p>
          <a:p>
            <a:pPr marL="0" indent="0" algn="just">
              <a:buNone/>
            </a:pPr>
            <a:r>
              <a:rPr lang="en-IN" b="1" dirty="0" smtClean="0">
                <a:latin typeface="Times New Roman" pitchFamily="18" charset="0"/>
                <a:cs typeface="Times New Roman" pitchFamily="18" charset="0"/>
              </a:rPr>
              <a:t>CO6: </a:t>
            </a:r>
            <a:r>
              <a:rPr lang="en-IN" dirty="0" smtClean="0">
                <a:latin typeface="Times New Roman" pitchFamily="18" charset="0"/>
                <a:cs typeface="Times New Roman" pitchFamily="18" charset="0"/>
              </a:rPr>
              <a:t>Develop photo shop applications</a:t>
            </a:r>
            <a:r>
              <a:rPr lang="en-US" u="sng" dirty="0" smtClean="0">
                <a:latin typeface="Times New Roman" pitchFamily="18" charset="0"/>
                <a:cs typeface="Times New Roman" pitchFamily="18" charset="0"/>
              </a:rPr>
              <a:t> </a:t>
            </a:r>
          </a:p>
          <a:p>
            <a:pPr algn="just"/>
            <a:endParaRPr lang="en-US" dirty="0"/>
          </a:p>
        </p:txBody>
      </p:sp>
      <p:sp>
        <p:nvSpPr>
          <p:cNvPr id="4" name="Date Placeholder 3"/>
          <p:cNvSpPr>
            <a:spLocks noGrp="1"/>
          </p:cNvSpPr>
          <p:nvPr>
            <p:ph type="dt" sz="half" idx="10"/>
          </p:nvPr>
        </p:nvSpPr>
        <p:spPr/>
        <p:txBody>
          <a:bodyPr/>
          <a:lstStyle/>
          <a:p>
            <a:fld id="{BBA0F249-8890-444F-953B-9006595747CA}" type="datetime1">
              <a:rPr lang="en-US" smtClean="0"/>
              <a:t>9/8/2020</a:t>
            </a:fld>
            <a:endParaRPr lang="en-US"/>
          </a:p>
        </p:txBody>
      </p:sp>
      <p:sp>
        <p:nvSpPr>
          <p:cNvPr id="5" name="Footer Placeholder 4"/>
          <p:cNvSpPr>
            <a:spLocks noGrp="1"/>
          </p:cNvSpPr>
          <p:nvPr>
            <p:ph type="ftr" sz="quarter" idx="11"/>
          </p:nvPr>
        </p:nvSpPr>
        <p:spPr/>
        <p:txBody>
          <a:bodyPr/>
          <a:lstStyle/>
          <a:p>
            <a:r>
              <a:rPr lang="en-US" smtClean="0"/>
              <a:t>2018 - 2022 </a:t>
            </a:r>
            <a:endParaRPr lang="en-US"/>
          </a:p>
        </p:txBody>
      </p:sp>
      <p:sp>
        <p:nvSpPr>
          <p:cNvPr id="6" name="Slide Number Placeholder 5"/>
          <p:cNvSpPr>
            <a:spLocks noGrp="1"/>
          </p:cNvSpPr>
          <p:nvPr>
            <p:ph type="sldNum" sz="quarter" idx="12"/>
          </p:nvPr>
        </p:nvSpPr>
        <p:spPr/>
        <p:txBody>
          <a:bodyPr/>
          <a:lstStyle/>
          <a:p>
            <a:fld id="{9F1B4298-E628-48C7-BDA3-B31837C15712}" type="slidenum">
              <a:rPr lang="en-US" smtClean="0"/>
              <a:pPr/>
              <a:t>4</a:t>
            </a:fld>
            <a:endParaRPr lang="en-US"/>
          </a:p>
        </p:txBody>
      </p:sp>
    </p:spTree>
    <p:extLst>
      <p:ext uri="{BB962C8B-B14F-4D97-AF65-F5344CB8AC3E}">
        <p14:creationId xmlns:p14="http://schemas.microsoft.com/office/powerpoint/2010/main" val="1620546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Reflection of an object with respect to the line y=x </a:t>
            </a:r>
            <a:endParaRPr lang="en-US" dirty="0">
              <a:latin typeface="Times New Roman" pitchFamily="18" charset="0"/>
              <a:cs typeface="Times New Roman" pitchFamily="18" charset="0"/>
            </a:endParaRPr>
          </a:p>
        </p:txBody>
      </p:sp>
      <p:pic>
        <p:nvPicPr>
          <p:cNvPr id="10242" name="Picture 2"/>
          <p:cNvPicPr>
            <a:picLocks noGrp="1" noChangeAspect="1" noChangeArrowheads="1"/>
          </p:cNvPicPr>
          <p:nvPr>
            <p:ph idx="1"/>
          </p:nvPr>
        </p:nvPicPr>
        <p:blipFill>
          <a:blip r:embed="rId2" cstate="print"/>
          <a:srcRect/>
          <a:stretch>
            <a:fillRect/>
          </a:stretch>
        </p:blipFill>
        <p:spPr bwMode="auto">
          <a:xfrm>
            <a:off x="381000" y="1676400"/>
            <a:ext cx="8610600" cy="48768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337" y="152400"/>
            <a:ext cx="8229600" cy="563562"/>
          </a:xfrm>
        </p:spPr>
        <p:txBody>
          <a:bodyPr>
            <a:normAutofit fontScale="90000"/>
          </a:bodyPr>
          <a:lstStyle/>
          <a:p>
            <a:r>
              <a:rPr lang="en-US" dirty="0" smtClean="0"/>
              <a:t>Example: Reflection</a:t>
            </a:r>
            <a:endParaRPr lang="en-IN" dirty="0"/>
          </a:p>
        </p:txBody>
      </p:sp>
      <p:sp>
        <p:nvSpPr>
          <p:cNvPr id="5" name="Content Placeholder 4"/>
          <p:cNvSpPr>
            <a:spLocks noGrp="1"/>
          </p:cNvSpPr>
          <p:nvPr>
            <p:ph sz="half" idx="1"/>
          </p:nvPr>
        </p:nvSpPr>
        <p:spPr>
          <a:xfrm>
            <a:off x="0" y="838200"/>
            <a:ext cx="4495800" cy="6019800"/>
          </a:xfrm>
          <a:ln>
            <a:solidFill>
              <a:schemeClr val="tx1"/>
            </a:solidFill>
          </a:ln>
        </p:spPr>
        <p:txBody>
          <a:bodyPr/>
          <a:lstStyle/>
          <a:p>
            <a:r>
              <a:rPr lang="en-IN" sz="1800" dirty="0"/>
              <a:t>A triangle ABC is given. The coordinates of A, B, C are given as</a:t>
            </a:r>
          </a:p>
          <a:p>
            <a:pPr marL="0" indent="0">
              <a:buNone/>
            </a:pPr>
            <a:r>
              <a:rPr lang="en-IN" sz="1800" dirty="0"/>
              <a:t>                    A (3 4)</a:t>
            </a:r>
            <a:br>
              <a:rPr lang="en-IN" sz="1800" dirty="0"/>
            </a:br>
            <a:r>
              <a:rPr lang="en-IN" sz="1800" dirty="0"/>
              <a:t>                    B (6 4)</a:t>
            </a:r>
            <a:br>
              <a:rPr lang="en-IN" sz="1800" dirty="0"/>
            </a:br>
            <a:r>
              <a:rPr lang="en-IN" sz="1800" dirty="0"/>
              <a:t>                    C (4 8)</a:t>
            </a:r>
          </a:p>
          <a:p>
            <a:pPr marL="0" indent="0">
              <a:buNone/>
            </a:pPr>
            <a:r>
              <a:rPr lang="en-IN" sz="1800" dirty="0" smtClean="0"/>
              <a:t>      Find </a:t>
            </a:r>
            <a:r>
              <a:rPr lang="en-IN" sz="1800" dirty="0"/>
              <a:t>reflected position of triangle i.e., to the x-axis.</a:t>
            </a:r>
          </a:p>
          <a:p>
            <a:endParaRPr lang="en-IN" dirty="0"/>
          </a:p>
        </p:txBody>
      </p:sp>
      <p:pic>
        <p:nvPicPr>
          <p:cNvPr id="8" name="Content Placeholder 7"/>
          <p:cNvPicPr>
            <a:picLocks noGrp="1" noChangeAspect="1"/>
          </p:cNvPicPr>
          <p:nvPr>
            <p:ph sz="half" idx="2"/>
          </p:nvPr>
        </p:nvPicPr>
        <p:blipFill>
          <a:blip r:embed="rId2"/>
          <a:stretch>
            <a:fillRect/>
          </a:stretch>
        </p:blipFill>
        <p:spPr>
          <a:xfrm>
            <a:off x="4495800" y="838200"/>
            <a:ext cx="4648200" cy="6019800"/>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414337" y="3352800"/>
            <a:ext cx="3667125" cy="2858293"/>
          </a:xfrm>
          <a:prstGeom prst="rect">
            <a:avLst/>
          </a:prstGeom>
        </p:spPr>
      </p:pic>
    </p:spTree>
    <p:extLst>
      <p:ext uri="{BB962C8B-B14F-4D97-AF65-F5344CB8AC3E}">
        <p14:creationId xmlns:p14="http://schemas.microsoft.com/office/powerpoint/2010/main" val="169051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Reflection</a:t>
            </a:r>
            <a:endParaRPr lang="en-IN" dirty="0"/>
          </a:p>
        </p:txBody>
      </p:sp>
      <p:sp>
        <p:nvSpPr>
          <p:cNvPr id="6" name="Content Placeholder 5"/>
          <p:cNvSpPr>
            <a:spLocks noGrp="1"/>
          </p:cNvSpPr>
          <p:nvPr>
            <p:ph idx="1"/>
          </p:nvPr>
        </p:nvSpPr>
        <p:spPr>
          <a:xfrm>
            <a:off x="457200" y="1600200"/>
            <a:ext cx="8229600" cy="4876800"/>
          </a:xfrm>
          <a:ln>
            <a:solidFill>
              <a:schemeClr val="tx1"/>
            </a:solidFill>
          </a:ln>
        </p:spPr>
        <p:txBody>
          <a:bodyPr/>
          <a:lstStyle/>
          <a:p>
            <a:pPr marL="185738" indent="0">
              <a:buNone/>
            </a:pPr>
            <a:r>
              <a:rPr lang="en-IN" dirty="0"/>
              <a:t>a (3, 4) becomes </a:t>
            </a:r>
            <a:r>
              <a:rPr lang="en-IN" dirty="0" smtClean="0"/>
              <a:t>a</a:t>
            </a:r>
            <a:r>
              <a:rPr lang="en-IN" baseline="30000" dirty="0"/>
              <a:t>`</a:t>
            </a:r>
            <a:r>
              <a:rPr lang="en-IN" dirty="0"/>
              <a:t> (3, -4)</a:t>
            </a:r>
            <a:br>
              <a:rPr lang="en-IN" dirty="0"/>
            </a:br>
            <a:r>
              <a:rPr lang="en-IN" dirty="0"/>
              <a:t>b (6, 4) becomes </a:t>
            </a:r>
            <a:r>
              <a:rPr lang="en-IN" dirty="0" smtClean="0"/>
              <a:t>b</a:t>
            </a:r>
            <a:r>
              <a:rPr lang="en-IN" baseline="30000" dirty="0" smtClean="0"/>
              <a:t>`</a:t>
            </a:r>
            <a:r>
              <a:rPr lang="en-IN" dirty="0"/>
              <a:t> (6, -4)</a:t>
            </a:r>
            <a:br>
              <a:rPr lang="en-IN" dirty="0"/>
            </a:br>
            <a:r>
              <a:rPr lang="en-IN" dirty="0"/>
              <a:t>c (4, 8) becomes </a:t>
            </a:r>
            <a:r>
              <a:rPr lang="en-IN" dirty="0" smtClean="0"/>
              <a:t>c</a:t>
            </a:r>
            <a:r>
              <a:rPr lang="en-IN" baseline="30000" dirty="0" smtClean="0"/>
              <a:t>`</a:t>
            </a:r>
            <a:r>
              <a:rPr lang="en-IN" dirty="0"/>
              <a:t> (</a:t>
            </a:r>
            <a:r>
              <a:rPr lang="en-IN" dirty="0" smtClean="0"/>
              <a:t>4, </a:t>
            </a:r>
            <a:r>
              <a:rPr lang="en-IN" dirty="0"/>
              <a:t>-8</a:t>
            </a:r>
            <a:r>
              <a:rPr lang="en-IN" dirty="0" smtClean="0"/>
              <a:t>)</a:t>
            </a:r>
          </a:p>
          <a:p>
            <a:endParaRPr lang="en-IN" dirty="0"/>
          </a:p>
        </p:txBody>
      </p:sp>
      <p:pic>
        <p:nvPicPr>
          <p:cNvPr id="7" name="Picture 6"/>
          <p:cNvPicPr>
            <a:picLocks noChangeAspect="1"/>
          </p:cNvPicPr>
          <p:nvPr/>
        </p:nvPicPr>
        <p:blipFill>
          <a:blip r:embed="rId2"/>
          <a:stretch>
            <a:fillRect/>
          </a:stretch>
        </p:blipFill>
        <p:spPr>
          <a:xfrm>
            <a:off x="2209800" y="3267870"/>
            <a:ext cx="3667125" cy="2858293"/>
          </a:xfrm>
          <a:prstGeom prst="rect">
            <a:avLst/>
          </a:prstGeom>
          <a:ln>
            <a:solidFill>
              <a:schemeClr val="tx1"/>
            </a:solidFill>
          </a:ln>
        </p:spPr>
      </p:pic>
    </p:spTree>
    <p:extLst>
      <p:ext uri="{BB962C8B-B14F-4D97-AF65-F5344CB8AC3E}">
        <p14:creationId xmlns:p14="http://schemas.microsoft.com/office/powerpoint/2010/main" val="4191882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latin typeface="Times New Roman" pitchFamily="18" charset="0"/>
                <a:cs typeface="Times New Roman" pitchFamily="18" charset="0"/>
              </a:rPr>
              <a:t>Shearing</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5029200"/>
          </a:xfrm>
          <a:ln>
            <a:solidFill>
              <a:schemeClr val="tx1"/>
            </a:solidFill>
          </a:ln>
        </p:spPr>
        <p:txBody>
          <a:bodyPr/>
          <a:lstStyle/>
          <a:p>
            <a:pPr algn="just"/>
            <a:r>
              <a:rPr lang="en-US" dirty="0" smtClean="0">
                <a:latin typeface="Times New Roman" pitchFamily="18" charset="0"/>
                <a:cs typeface="Times New Roman" pitchFamily="18" charset="0"/>
              </a:rPr>
              <a:t>A transformation that distorts the shape of an object such that the transformed object appears as if the object were composed of internal layers that had been caused to slide over each other.</a:t>
            </a:r>
          </a:p>
          <a:p>
            <a:pPr algn="just"/>
            <a:endParaRPr lang="en-US" dirty="0" smtClean="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cstate="print"/>
          <a:srcRect/>
          <a:stretch>
            <a:fillRect/>
          </a:stretch>
        </p:blipFill>
        <p:spPr bwMode="auto">
          <a:xfrm>
            <a:off x="914400" y="4251325"/>
            <a:ext cx="7543800" cy="20574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962" y="152400"/>
            <a:ext cx="8229600" cy="563562"/>
          </a:xfrm>
        </p:spPr>
        <p:txBody>
          <a:bodyPr>
            <a:normAutofit fontScale="90000"/>
          </a:bodyPr>
          <a:lstStyle/>
          <a:p>
            <a:r>
              <a:rPr lang="en-US" dirty="0">
                <a:latin typeface="Times New Roman" pitchFamily="18" charset="0"/>
                <a:cs typeface="Times New Roman" pitchFamily="18" charset="0"/>
              </a:rPr>
              <a:t>Shearing</a:t>
            </a:r>
            <a:endParaRPr lang="en-IN" dirty="0"/>
          </a:p>
        </p:txBody>
      </p:sp>
      <p:pic>
        <p:nvPicPr>
          <p:cNvPr id="7" name="Content Placeholder 6"/>
          <p:cNvPicPr>
            <a:picLocks noGrp="1" noChangeAspect="1"/>
          </p:cNvPicPr>
          <p:nvPr>
            <p:ph sz="half" idx="1"/>
          </p:nvPr>
        </p:nvPicPr>
        <p:blipFill>
          <a:blip r:embed="rId2"/>
          <a:stretch>
            <a:fillRect/>
          </a:stretch>
        </p:blipFill>
        <p:spPr>
          <a:xfrm>
            <a:off x="0" y="914400"/>
            <a:ext cx="4495800" cy="5791200"/>
          </a:xfrm>
          <a:prstGeom prst="rect">
            <a:avLst/>
          </a:prstGeom>
          <a:ln>
            <a:solidFill>
              <a:schemeClr val="tx1"/>
            </a:solidFill>
          </a:ln>
        </p:spPr>
      </p:pic>
      <p:pic>
        <p:nvPicPr>
          <p:cNvPr id="8" name="Content Placeholder 7"/>
          <p:cNvPicPr>
            <a:picLocks noGrp="1" noChangeAspect="1"/>
          </p:cNvPicPr>
          <p:nvPr>
            <p:ph sz="half" idx="2"/>
          </p:nvPr>
        </p:nvPicPr>
        <p:blipFill>
          <a:blip r:embed="rId3"/>
          <a:stretch>
            <a:fillRect/>
          </a:stretch>
        </p:blipFill>
        <p:spPr>
          <a:xfrm>
            <a:off x="4648200" y="914400"/>
            <a:ext cx="4495800" cy="5791200"/>
          </a:xfrm>
          <a:prstGeom prst="rect">
            <a:avLst/>
          </a:prstGeom>
          <a:ln>
            <a:solidFill>
              <a:schemeClr val="tx1"/>
            </a:solidFill>
          </a:ln>
        </p:spPr>
      </p:pic>
    </p:spTree>
    <p:extLst>
      <p:ext uri="{BB962C8B-B14F-4D97-AF65-F5344CB8AC3E}">
        <p14:creationId xmlns:p14="http://schemas.microsoft.com/office/powerpoint/2010/main" val="2774441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563562"/>
          </a:xfrm>
        </p:spPr>
        <p:txBody>
          <a:bodyPr>
            <a:normAutofit fontScale="90000"/>
          </a:bodyPr>
          <a:lstStyle/>
          <a:p>
            <a:r>
              <a:rPr lang="en-US" dirty="0" smtClean="0">
                <a:latin typeface="Times New Roman" pitchFamily="18" charset="0"/>
                <a:cs typeface="Times New Roman" pitchFamily="18" charset="0"/>
              </a:rPr>
              <a:t>Example – </a:t>
            </a:r>
            <a:r>
              <a:rPr lang="en-US" dirty="0" err="1" smtClean="0">
                <a:latin typeface="Times New Roman" pitchFamily="18" charset="0"/>
                <a:cs typeface="Times New Roman" pitchFamily="18" charset="0"/>
              </a:rPr>
              <a:t>Y_Shearing</a:t>
            </a:r>
            <a:endParaRPr lang="en-US" dirty="0">
              <a:latin typeface="Times New Roman" pitchFamily="18" charset="0"/>
              <a:cs typeface="Times New Roman" pitchFamily="18" charset="0"/>
            </a:endParaRPr>
          </a:p>
        </p:txBody>
      </p:sp>
      <p:pic>
        <p:nvPicPr>
          <p:cNvPr id="6" name="Content Placeholder 5"/>
          <p:cNvPicPr>
            <a:picLocks noGrp="1" noChangeAspect="1"/>
          </p:cNvPicPr>
          <p:nvPr>
            <p:ph sz="half" idx="1"/>
          </p:nvPr>
        </p:nvPicPr>
        <p:blipFill>
          <a:blip r:embed="rId2"/>
          <a:stretch>
            <a:fillRect/>
          </a:stretch>
        </p:blipFill>
        <p:spPr>
          <a:xfrm>
            <a:off x="152399" y="1066800"/>
            <a:ext cx="5410201" cy="5638800"/>
          </a:xfrm>
          <a:prstGeom prst="rect">
            <a:avLst/>
          </a:prstGeom>
          <a:ln>
            <a:solidFill>
              <a:schemeClr val="tx1"/>
            </a:solidFill>
          </a:ln>
        </p:spPr>
      </p:pic>
      <p:pic>
        <p:nvPicPr>
          <p:cNvPr id="7" name="Content Placeholder 6"/>
          <p:cNvPicPr>
            <a:picLocks noGrp="1" noChangeAspect="1"/>
          </p:cNvPicPr>
          <p:nvPr>
            <p:ph sz="half" idx="2"/>
          </p:nvPr>
        </p:nvPicPr>
        <p:blipFill>
          <a:blip r:embed="rId3"/>
          <a:stretch>
            <a:fillRect/>
          </a:stretch>
        </p:blipFill>
        <p:spPr>
          <a:xfrm>
            <a:off x="5667375" y="1066800"/>
            <a:ext cx="3476625" cy="5105399"/>
          </a:xfrm>
          <a:prstGeom prst="rect">
            <a:avLst/>
          </a:prstGeom>
          <a:ln>
            <a:solidFill>
              <a:schemeClr val="tx1"/>
            </a:solid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4762"/>
            <a:ext cx="8229600" cy="715962"/>
          </a:xfrm>
        </p:spPr>
        <p:txBody>
          <a:bodyPr>
            <a:normAutofit fontScale="90000"/>
          </a:bodyPr>
          <a:lstStyle/>
          <a:p>
            <a:pPr algn="l"/>
            <a:r>
              <a:rPr lang="en-US" dirty="0">
                <a:latin typeface="Times New Roman" pitchFamily="18" charset="0"/>
                <a:cs typeface="Times New Roman" pitchFamily="18" charset="0"/>
              </a:rPr>
              <a:t>Example – </a:t>
            </a:r>
            <a:r>
              <a:rPr lang="en-US" dirty="0" err="1">
                <a:latin typeface="Times New Roman" pitchFamily="18" charset="0"/>
                <a:cs typeface="Times New Roman" pitchFamily="18" charset="0"/>
              </a:rPr>
              <a:t>X</a:t>
            </a:r>
            <a:r>
              <a:rPr lang="en-US" dirty="0" err="1" smtClean="0">
                <a:latin typeface="Times New Roman" pitchFamily="18" charset="0"/>
                <a:cs typeface="Times New Roman" pitchFamily="18" charset="0"/>
              </a:rPr>
              <a:t>_Shearing</a:t>
            </a:r>
            <a:endParaRPr lang="en-IN" dirty="0"/>
          </a:p>
        </p:txBody>
      </p:sp>
      <p:pic>
        <p:nvPicPr>
          <p:cNvPr id="5" name="Content Placeholder 4"/>
          <p:cNvPicPr>
            <a:picLocks noGrp="1" noChangeAspect="1"/>
          </p:cNvPicPr>
          <p:nvPr>
            <p:ph sz="half" idx="1"/>
          </p:nvPr>
        </p:nvPicPr>
        <p:blipFill>
          <a:blip r:embed="rId3"/>
          <a:stretch>
            <a:fillRect/>
          </a:stretch>
        </p:blipFill>
        <p:spPr>
          <a:xfrm>
            <a:off x="0" y="990600"/>
            <a:ext cx="4953000" cy="5638800"/>
          </a:xfrm>
          <a:prstGeom prst="rect">
            <a:avLst/>
          </a:prstGeom>
          <a:ln>
            <a:solidFill>
              <a:schemeClr val="tx1"/>
            </a:solidFill>
          </a:ln>
        </p:spPr>
      </p:pic>
      <p:pic>
        <p:nvPicPr>
          <p:cNvPr id="8" name="Content Placeholder 7"/>
          <p:cNvPicPr>
            <a:picLocks noGrp="1" noChangeAspect="1"/>
          </p:cNvPicPr>
          <p:nvPr>
            <p:ph sz="half" idx="2"/>
          </p:nvPr>
        </p:nvPicPr>
        <p:blipFill>
          <a:blip r:embed="rId4"/>
          <a:stretch>
            <a:fillRect/>
          </a:stretch>
        </p:blipFill>
        <p:spPr>
          <a:xfrm>
            <a:off x="4953000" y="990600"/>
            <a:ext cx="4038600" cy="5638800"/>
          </a:xfrm>
          <a:prstGeom prst="rect">
            <a:avLst/>
          </a:prstGeom>
          <a:ln>
            <a:solidFill>
              <a:schemeClr val="tx1"/>
            </a:solidFill>
          </a:ln>
        </p:spPr>
      </p:pic>
    </p:spTree>
    <p:extLst>
      <p:ext uri="{BB962C8B-B14F-4D97-AF65-F5344CB8AC3E}">
        <p14:creationId xmlns:p14="http://schemas.microsoft.com/office/powerpoint/2010/main" val="1140061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Shearing</a:t>
            </a:r>
            <a:endParaRPr lang="en-US" dirty="0"/>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1"/>
            <a:ext cx="8229599" cy="4708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983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IN" dirty="0" smtClean="0"/>
              <a:t>Homogeneous </a:t>
            </a:r>
            <a:r>
              <a:rPr lang="en-IN" dirty="0"/>
              <a:t>Coordinates</a:t>
            </a:r>
          </a:p>
        </p:txBody>
      </p:sp>
      <p:sp>
        <p:nvSpPr>
          <p:cNvPr id="3" name="Content Placeholder 2"/>
          <p:cNvSpPr>
            <a:spLocks noGrp="1"/>
          </p:cNvSpPr>
          <p:nvPr>
            <p:ph idx="1"/>
          </p:nvPr>
        </p:nvSpPr>
        <p:spPr>
          <a:ln>
            <a:solidFill>
              <a:schemeClr val="tx1"/>
            </a:solidFill>
          </a:ln>
        </p:spPr>
        <p:txBody>
          <a:bodyPr>
            <a:normAutofit/>
          </a:bodyPr>
          <a:lstStyle/>
          <a:p>
            <a:pPr algn="just"/>
            <a:r>
              <a:rPr lang="en-IN" dirty="0" smtClean="0"/>
              <a:t>Expressing </a:t>
            </a:r>
            <a:r>
              <a:rPr lang="en-IN" dirty="0"/>
              <a:t>positions in homogeneous Coordinates</a:t>
            </a:r>
            <a:r>
              <a:rPr lang="en-IN" dirty="0" smtClean="0"/>
              <a:t> </a:t>
            </a:r>
            <a:r>
              <a:rPr lang="en-IN" dirty="0"/>
              <a:t>allows us to represent </a:t>
            </a:r>
            <a:r>
              <a:rPr lang="en-IN" dirty="0" smtClean="0"/>
              <a:t>all geometric </a:t>
            </a:r>
            <a:r>
              <a:rPr lang="en-IN" dirty="0"/>
              <a:t>transformation equations as matrix multiplications. </a:t>
            </a:r>
            <a:endParaRPr lang="en-IN" dirty="0" smtClean="0"/>
          </a:p>
          <a:p>
            <a:pPr algn="just"/>
            <a:r>
              <a:rPr lang="en-IN" dirty="0" smtClean="0"/>
              <a:t>Coordinates are represented </a:t>
            </a:r>
            <a:r>
              <a:rPr lang="en-IN" dirty="0"/>
              <a:t>with three-element column vectors, and transformation </a:t>
            </a:r>
            <a:r>
              <a:rPr lang="en-IN" dirty="0" smtClean="0"/>
              <a:t>operations are </a:t>
            </a:r>
            <a:r>
              <a:rPr lang="en-IN" dirty="0"/>
              <a:t>written as 3 </a:t>
            </a:r>
            <a:r>
              <a:rPr lang="en-IN" dirty="0" smtClean="0"/>
              <a:t>by </a:t>
            </a:r>
            <a:r>
              <a:rPr lang="en-IN" dirty="0"/>
              <a:t>3 matrices. </a:t>
            </a:r>
            <a:endParaRPr lang="en-IN" dirty="0" smtClean="0"/>
          </a:p>
        </p:txBody>
      </p:sp>
    </p:spTree>
    <p:extLst>
      <p:ext uri="{BB962C8B-B14F-4D97-AF65-F5344CB8AC3E}">
        <p14:creationId xmlns:p14="http://schemas.microsoft.com/office/powerpoint/2010/main" val="1516169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Homogeneous Coordinates</a:t>
            </a:r>
          </a:p>
        </p:txBody>
      </p:sp>
      <p:sp>
        <p:nvSpPr>
          <p:cNvPr id="3" name="Content Placeholder 2"/>
          <p:cNvSpPr>
            <a:spLocks noGrp="1"/>
          </p:cNvSpPr>
          <p:nvPr>
            <p:ph idx="1"/>
          </p:nvPr>
        </p:nvSpPr>
        <p:spPr>
          <a:xfrm>
            <a:off x="457200" y="1600200"/>
            <a:ext cx="8229600" cy="4953000"/>
          </a:xfrm>
        </p:spPr>
        <p:txBody>
          <a:bodyPr>
            <a:normAutofit fontScale="77500" lnSpcReduction="20000"/>
          </a:bodyPr>
          <a:lstStyle/>
          <a:p>
            <a:pPr algn="just"/>
            <a:r>
              <a:rPr lang="en-IN" dirty="0"/>
              <a:t>To combine these three transformations into a single transformation, homogeneous coordinates are used. In homogeneous coordinate system, two-dimensional coordinate positions (x, y) are represented by triple-coordinates.</a:t>
            </a:r>
          </a:p>
          <a:p>
            <a:pPr algn="just"/>
            <a:r>
              <a:rPr lang="en-IN" dirty="0"/>
              <a:t>Homogeneous coordinates are generally used in design and construction applications. Here we perform translations, rotations, scaling to fit the picture into proper position.</a:t>
            </a:r>
          </a:p>
          <a:p>
            <a:pPr algn="just"/>
            <a:r>
              <a:rPr lang="en-IN" b="1" dirty="0"/>
              <a:t>Example of representing coordinates into a homogeneous coordinate system:</a:t>
            </a:r>
            <a:r>
              <a:rPr lang="en-IN" dirty="0"/>
              <a:t> For two-dimensional geometric transformation, we can choose homogeneous parameter h to any non-zero value. For our convenience take it as one. Each two-dimensional position is then represented with homogeneous coordinates (x, y, 1).</a:t>
            </a:r>
          </a:p>
        </p:txBody>
      </p:sp>
    </p:spTree>
    <p:extLst>
      <p:ext uri="{BB962C8B-B14F-4D97-AF65-F5344CB8AC3E}">
        <p14:creationId xmlns:p14="http://schemas.microsoft.com/office/powerpoint/2010/main" val="197489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862" y="425451"/>
            <a:ext cx="8229600" cy="944562"/>
          </a:xfrm>
        </p:spPr>
        <p:txBody>
          <a:bodyPr>
            <a:noAutofit/>
          </a:bodyPr>
          <a:lstStyle/>
          <a:p>
            <a:r>
              <a:rPr lang="en-IN" sz="3600" b="1" u="sng" dirty="0"/>
              <a:t>2D Transformation in Computer Graphics</a:t>
            </a:r>
            <a:r>
              <a:rPr lang="en-IN" sz="3600" b="1" dirty="0"/>
              <a:t/>
            </a:r>
            <a:br>
              <a:rPr lang="en-IN" sz="3600" b="1" dirty="0"/>
            </a:br>
            <a:endParaRPr lang="en-IN" sz="3600" dirty="0"/>
          </a:p>
        </p:txBody>
      </p:sp>
      <p:sp>
        <p:nvSpPr>
          <p:cNvPr id="3" name="Content Placeholder 2"/>
          <p:cNvSpPr>
            <a:spLocks noGrp="1"/>
          </p:cNvSpPr>
          <p:nvPr>
            <p:ph idx="1"/>
          </p:nvPr>
        </p:nvSpPr>
        <p:spPr>
          <a:ln>
            <a:solidFill>
              <a:schemeClr val="tx1"/>
            </a:solidFill>
          </a:ln>
        </p:spPr>
        <p:txBody>
          <a:bodyPr/>
          <a:lstStyle/>
          <a:p>
            <a:pPr algn="just" fontAlgn="base"/>
            <a:r>
              <a:rPr lang="en-IN" dirty="0"/>
              <a:t>In Computer graphics</a:t>
            </a:r>
            <a:r>
              <a:rPr lang="en-IN" dirty="0" smtClean="0"/>
              <a:t>, Transformation </a:t>
            </a:r>
            <a:r>
              <a:rPr lang="en-IN" dirty="0"/>
              <a:t>is a process of modifying and re-positioning the existing graphics.</a:t>
            </a:r>
          </a:p>
          <a:p>
            <a:pPr algn="just" fontAlgn="base"/>
            <a:r>
              <a:rPr lang="en-IN" dirty="0"/>
              <a:t>2D Transformations take place in a two dimensional plane.</a:t>
            </a:r>
          </a:p>
          <a:p>
            <a:pPr algn="just" fontAlgn="base"/>
            <a:r>
              <a:rPr lang="en-IN" dirty="0"/>
              <a:t>Transformations are helpful in changing the position, size, orientation, shape </a:t>
            </a:r>
            <a:r>
              <a:rPr lang="en-IN" dirty="0" err="1"/>
              <a:t>etc</a:t>
            </a:r>
            <a:r>
              <a:rPr lang="en-IN" dirty="0"/>
              <a:t> of the object.</a:t>
            </a:r>
          </a:p>
          <a:p>
            <a:endParaRPr lang="en-IN" dirty="0"/>
          </a:p>
        </p:txBody>
      </p:sp>
      <p:sp>
        <p:nvSpPr>
          <p:cNvPr id="4" name="Date Placeholder 3"/>
          <p:cNvSpPr>
            <a:spLocks noGrp="1"/>
          </p:cNvSpPr>
          <p:nvPr>
            <p:ph type="dt" sz="half" idx="10"/>
          </p:nvPr>
        </p:nvSpPr>
        <p:spPr/>
        <p:txBody>
          <a:bodyPr/>
          <a:lstStyle/>
          <a:p>
            <a:fld id="{FDB1ED11-27A7-4CE0-B311-853387DCEB44}" type="datetime1">
              <a:rPr lang="en-US" smtClean="0"/>
              <a:t>9/8/2020</a:t>
            </a:fld>
            <a:endParaRPr lang="en-US"/>
          </a:p>
        </p:txBody>
      </p:sp>
      <p:sp>
        <p:nvSpPr>
          <p:cNvPr id="5" name="Footer Placeholder 4"/>
          <p:cNvSpPr>
            <a:spLocks noGrp="1"/>
          </p:cNvSpPr>
          <p:nvPr>
            <p:ph type="ftr" sz="quarter" idx="11"/>
          </p:nvPr>
        </p:nvSpPr>
        <p:spPr/>
        <p:txBody>
          <a:bodyPr/>
          <a:lstStyle/>
          <a:p>
            <a:r>
              <a:rPr lang="en-US" smtClean="0"/>
              <a:t>2018 - 2022 </a:t>
            </a:r>
            <a:endParaRPr lang="en-US"/>
          </a:p>
        </p:txBody>
      </p:sp>
      <p:sp>
        <p:nvSpPr>
          <p:cNvPr id="6" name="Slide Number Placeholder 5"/>
          <p:cNvSpPr>
            <a:spLocks noGrp="1"/>
          </p:cNvSpPr>
          <p:nvPr>
            <p:ph type="sldNum" sz="quarter" idx="12"/>
          </p:nvPr>
        </p:nvSpPr>
        <p:spPr/>
        <p:txBody>
          <a:bodyPr/>
          <a:lstStyle/>
          <a:p>
            <a:fld id="{9F1B4298-E628-48C7-BDA3-B31837C15712}" type="slidenum">
              <a:rPr lang="en-US" smtClean="0"/>
              <a:pPr/>
              <a:t>5</a:t>
            </a:fld>
            <a:endParaRPr lang="en-US"/>
          </a:p>
        </p:txBody>
      </p:sp>
    </p:spTree>
    <p:extLst>
      <p:ext uri="{BB962C8B-B14F-4D97-AF65-F5344CB8AC3E}">
        <p14:creationId xmlns:p14="http://schemas.microsoft.com/office/powerpoint/2010/main" val="3684227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Autofit/>
          </a:bodyPr>
          <a:lstStyle/>
          <a:p>
            <a:pPr algn="l"/>
            <a:r>
              <a:rPr lang="en-IN" sz="4000" dirty="0" smtClean="0"/>
              <a:t>Homogeneous Coordinate representation of 2D</a:t>
            </a:r>
            <a:endParaRPr lang="en-IN" sz="4000" dirty="0"/>
          </a:p>
        </p:txBody>
      </p:sp>
      <p:pic>
        <p:nvPicPr>
          <p:cNvPr id="4" name="Content Placeholder 3"/>
          <p:cNvPicPr>
            <a:picLocks noGrp="1" noChangeAspect="1"/>
          </p:cNvPicPr>
          <p:nvPr>
            <p:ph idx="1"/>
          </p:nvPr>
        </p:nvPicPr>
        <p:blipFill>
          <a:blip r:embed="rId2"/>
          <a:stretch>
            <a:fillRect/>
          </a:stretch>
        </p:blipFill>
        <p:spPr>
          <a:xfrm>
            <a:off x="152400" y="1524000"/>
            <a:ext cx="8610599" cy="5029200"/>
          </a:xfrm>
          <a:prstGeom prst="rect">
            <a:avLst/>
          </a:prstGeom>
          <a:ln>
            <a:solidFill>
              <a:schemeClr val="tx1"/>
            </a:solidFill>
          </a:ln>
        </p:spPr>
      </p:pic>
    </p:spTree>
    <p:extLst>
      <p:ext uri="{BB962C8B-B14F-4D97-AF65-F5344CB8AC3E}">
        <p14:creationId xmlns:p14="http://schemas.microsoft.com/office/powerpoint/2010/main" val="3316593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199" cy="914400"/>
          </a:xfrm>
        </p:spPr>
        <p:txBody>
          <a:bodyPr>
            <a:noAutofit/>
          </a:bodyPr>
          <a:lstStyle/>
          <a:p>
            <a:r>
              <a:rPr lang="en-IN" sz="3200" b="1" dirty="0" smtClean="0"/>
              <a:t>Matrix Representation for </a:t>
            </a:r>
            <a:r>
              <a:rPr lang="en-IN" sz="3200" b="1" dirty="0"/>
              <a:t>two-dimensional transformation in homogeneous </a:t>
            </a:r>
            <a:r>
              <a:rPr lang="en-IN" sz="3200" b="1" dirty="0" smtClean="0"/>
              <a:t>coordinates</a:t>
            </a:r>
            <a:endParaRPr lang="en-IN" sz="3200" dirty="0"/>
          </a:p>
        </p:txBody>
      </p:sp>
      <p:pic>
        <p:nvPicPr>
          <p:cNvPr id="5" name="Content Placeholder 4"/>
          <p:cNvPicPr>
            <a:picLocks noGrp="1" noChangeAspect="1"/>
          </p:cNvPicPr>
          <p:nvPr>
            <p:ph idx="1"/>
          </p:nvPr>
        </p:nvPicPr>
        <p:blipFill>
          <a:blip r:embed="rId2"/>
          <a:stretch>
            <a:fillRect/>
          </a:stretch>
        </p:blipFill>
        <p:spPr>
          <a:xfrm>
            <a:off x="228600" y="1295400"/>
            <a:ext cx="8610600" cy="5257800"/>
          </a:xfrm>
          <a:prstGeom prst="rect">
            <a:avLst/>
          </a:prstGeom>
          <a:ln>
            <a:solidFill>
              <a:schemeClr val="tx1"/>
            </a:solidFill>
          </a:ln>
        </p:spPr>
      </p:pic>
    </p:spTree>
    <p:extLst>
      <p:ext uri="{BB962C8B-B14F-4D97-AF65-F5344CB8AC3E}">
        <p14:creationId xmlns:p14="http://schemas.microsoft.com/office/powerpoint/2010/main" val="654513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04800" y="122238"/>
            <a:ext cx="8610600" cy="6735762"/>
          </a:xfrm>
          <a:prstGeom prst="rect">
            <a:avLst/>
          </a:prstGeom>
          <a:ln>
            <a:solidFill>
              <a:schemeClr val="tx1"/>
            </a:solidFill>
          </a:ln>
        </p:spPr>
      </p:pic>
    </p:spTree>
    <p:extLst>
      <p:ext uri="{BB962C8B-B14F-4D97-AF65-F5344CB8AC3E}">
        <p14:creationId xmlns:p14="http://schemas.microsoft.com/office/powerpoint/2010/main" val="910406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337"/>
            <a:ext cx="8229600" cy="1143000"/>
          </a:xfrm>
        </p:spPr>
        <p:txBody>
          <a:bodyPr/>
          <a:lstStyle/>
          <a:p>
            <a:r>
              <a:rPr lang="en-US" dirty="0" smtClean="0"/>
              <a:t>Composite Transformations</a:t>
            </a:r>
            <a:endParaRPr lang="en-IN" dirty="0"/>
          </a:p>
        </p:txBody>
      </p:sp>
      <p:pic>
        <p:nvPicPr>
          <p:cNvPr id="4" name="Content Placeholder 3"/>
          <p:cNvPicPr>
            <a:picLocks noGrp="1" noChangeAspect="1"/>
          </p:cNvPicPr>
          <p:nvPr>
            <p:ph idx="1"/>
          </p:nvPr>
        </p:nvPicPr>
        <p:blipFill>
          <a:blip r:embed="rId2"/>
          <a:stretch>
            <a:fillRect/>
          </a:stretch>
        </p:blipFill>
        <p:spPr>
          <a:xfrm>
            <a:off x="381000" y="1371600"/>
            <a:ext cx="8458200" cy="5105400"/>
          </a:xfrm>
          <a:prstGeom prst="rect">
            <a:avLst/>
          </a:prstGeom>
          <a:ln>
            <a:solidFill>
              <a:schemeClr val="tx1"/>
            </a:solidFill>
          </a:ln>
        </p:spPr>
      </p:pic>
    </p:spTree>
    <p:extLst>
      <p:ext uri="{BB962C8B-B14F-4D97-AF65-F5344CB8AC3E}">
        <p14:creationId xmlns:p14="http://schemas.microsoft.com/office/powerpoint/2010/main" val="2264671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 y="152400"/>
            <a:ext cx="8229600" cy="639762"/>
          </a:xfrm>
        </p:spPr>
        <p:txBody>
          <a:bodyPr>
            <a:normAutofit fontScale="90000"/>
          </a:bodyPr>
          <a:lstStyle/>
          <a:p>
            <a:r>
              <a:rPr lang="en-US" dirty="0"/>
              <a:t>Composite Transformations</a:t>
            </a:r>
            <a:endParaRPr lang="en-IN" dirty="0"/>
          </a:p>
        </p:txBody>
      </p:sp>
      <p:pic>
        <p:nvPicPr>
          <p:cNvPr id="4" name="Content Placeholder 3"/>
          <p:cNvPicPr>
            <a:picLocks noGrp="1" noChangeAspect="1"/>
          </p:cNvPicPr>
          <p:nvPr>
            <p:ph idx="1"/>
          </p:nvPr>
        </p:nvPicPr>
        <p:blipFill>
          <a:blip r:embed="rId2"/>
          <a:stretch>
            <a:fillRect/>
          </a:stretch>
        </p:blipFill>
        <p:spPr>
          <a:xfrm>
            <a:off x="152400" y="914400"/>
            <a:ext cx="8534400" cy="5562600"/>
          </a:xfrm>
          <a:prstGeom prst="rect">
            <a:avLst/>
          </a:prstGeom>
          <a:ln>
            <a:solidFill>
              <a:schemeClr val="tx1"/>
            </a:solidFill>
          </a:ln>
        </p:spPr>
      </p:pic>
    </p:spTree>
    <p:extLst>
      <p:ext uri="{BB962C8B-B14F-4D97-AF65-F5344CB8AC3E}">
        <p14:creationId xmlns:p14="http://schemas.microsoft.com/office/powerpoint/2010/main" val="1894926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762000"/>
            <a:ext cx="8229600" cy="4525963"/>
          </a:xfrm>
        </p:spPr>
        <p:txBody>
          <a:bodyPr>
            <a:normAutofit/>
          </a:bodyPr>
          <a:lstStyle/>
          <a:p>
            <a:pPr marL="0" indent="0">
              <a:buNone/>
            </a:pPr>
            <a:endParaRPr lang="en-US" sz="8000" dirty="0" smtClean="0"/>
          </a:p>
          <a:p>
            <a:pPr marL="0" indent="0">
              <a:buNone/>
            </a:pPr>
            <a:r>
              <a:rPr lang="en-US" sz="8000" dirty="0"/>
              <a:t> </a:t>
            </a:r>
            <a:r>
              <a:rPr lang="en-US" sz="8000" dirty="0" smtClean="0"/>
              <a:t>   </a:t>
            </a:r>
            <a:r>
              <a:rPr lang="en-US" sz="11500" dirty="0" smtClean="0"/>
              <a:t>Thank you</a:t>
            </a:r>
            <a:endParaRPr lang="en-IN" sz="11500" dirty="0"/>
          </a:p>
        </p:txBody>
      </p:sp>
    </p:spTree>
    <p:extLst>
      <p:ext uri="{BB962C8B-B14F-4D97-AF65-F5344CB8AC3E}">
        <p14:creationId xmlns:p14="http://schemas.microsoft.com/office/powerpoint/2010/main" val="3343288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u="sng" dirty="0"/>
              <a:t>Transformation </a:t>
            </a:r>
            <a:r>
              <a:rPr lang="en-IN" b="1" u="sng" dirty="0" smtClean="0"/>
              <a:t>Techniques</a:t>
            </a:r>
            <a:r>
              <a:rPr lang="en-IN" b="1" dirty="0"/>
              <a:t/>
            </a:r>
            <a:br>
              <a:rPr lang="en-IN" b="1" dirty="0"/>
            </a:br>
            <a:endParaRPr lang="en-IN" dirty="0"/>
          </a:p>
        </p:txBody>
      </p:sp>
      <p:sp>
        <p:nvSpPr>
          <p:cNvPr id="3" name="Content Placeholder 2"/>
          <p:cNvSpPr>
            <a:spLocks noGrp="1"/>
          </p:cNvSpPr>
          <p:nvPr>
            <p:ph idx="1"/>
          </p:nvPr>
        </p:nvSpPr>
        <p:spPr>
          <a:xfrm>
            <a:off x="457200" y="1417638"/>
            <a:ext cx="8229600" cy="4830762"/>
          </a:xfrm>
          <a:ln>
            <a:solidFill>
              <a:schemeClr val="tx1"/>
            </a:solidFill>
          </a:ln>
        </p:spPr>
        <p:txBody>
          <a:bodyPr/>
          <a:lstStyle/>
          <a:p>
            <a:r>
              <a:rPr lang="en-IN" dirty="0"/>
              <a:t>In computer graphics, various transformation techniques </a:t>
            </a:r>
            <a:r>
              <a:rPr lang="en-IN" dirty="0" smtClean="0"/>
              <a:t>are:</a:t>
            </a:r>
          </a:p>
          <a:p>
            <a:endParaRPr lang="en-IN" dirty="0"/>
          </a:p>
        </p:txBody>
      </p:sp>
      <p:sp>
        <p:nvSpPr>
          <p:cNvPr id="4" name="Date Placeholder 3"/>
          <p:cNvSpPr>
            <a:spLocks noGrp="1"/>
          </p:cNvSpPr>
          <p:nvPr>
            <p:ph type="dt" sz="half" idx="10"/>
          </p:nvPr>
        </p:nvSpPr>
        <p:spPr/>
        <p:txBody>
          <a:bodyPr/>
          <a:lstStyle/>
          <a:p>
            <a:fld id="{FDB1ED11-27A7-4CE0-B311-853387DCEB44}" type="datetime1">
              <a:rPr lang="en-US" smtClean="0"/>
              <a:t>9/8/2020</a:t>
            </a:fld>
            <a:endParaRPr lang="en-US"/>
          </a:p>
        </p:txBody>
      </p:sp>
      <p:sp>
        <p:nvSpPr>
          <p:cNvPr id="5" name="Footer Placeholder 4"/>
          <p:cNvSpPr>
            <a:spLocks noGrp="1"/>
          </p:cNvSpPr>
          <p:nvPr>
            <p:ph type="ftr" sz="quarter" idx="11"/>
          </p:nvPr>
        </p:nvSpPr>
        <p:spPr/>
        <p:txBody>
          <a:bodyPr/>
          <a:lstStyle/>
          <a:p>
            <a:r>
              <a:rPr lang="en-US" smtClean="0"/>
              <a:t>2018 - 2022 </a:t>
            </a:r>
            <a:endParaRPr lang="en-US"/>
          </a:p>
        </p:txBody>
      </p:sp>
      <p:sp>
        <p:nvSpPr>
          <p:cNvPr id="6" name="Slide Number Placeholder 5"/>
          <p:cNvSpPr>
            <a:spLocks noGrp="1"/>
          </p:cNvSpPr>
          <p:nvPr>
            <p:ph type="sldNum" sz="quarter" idx="12"/>
          </p:nvPr>
        </p:nvSpPr>
        <p:spPr/>
        <p:txBody>
          <a:bodyPr/>
          <a:lstStyle/>
          <a:p>
            <a:fld id="{9F1B4298-E628-48C7-BDA3-B31837C15712}" type="slidenum">
              <a:rPr lang="en-US" smtClean="0"/>
              <a:pPr/>
              <a:t>6</a:t>
            </a:fld>
            <a:endParaRPr lang="en-US"/>
          </a:p>
        </p:txBody>
      </p:sp>
      <p:pic>
        <p:nvPicPr>
          <p:cNvPr id="7" name="Picture 6"/>
          <p:cNvPicPr>
            <a:picLocks noChangeAspect="1"/>
          </p:cNvPicPr>
          <p:nvPr/>
        </p:nvPicPr>
        <p:blipFill>
          <a:blip r:embed="rId2"/>
          <a:stretch>
            <a:fillRect/>
          </a:stretch>
        </p:blipFill>
        <p:spPr>
          <a:xfrm>
            <a:off x="685800" y="2560638"/>
            <a:ext cx="7772399" cy="3476625"/>
          </a:xfrm>
          <a:prstGeom prst="rect">
            <a:avLst/>
          </a:prstGeom>
        </p:spPr>
      </p:pic>
    </p:spTree>
    <p:extLst>
      <p:ext uri="{BB962C8B-B14F-4D97-AF65-F5344CB8AC3E}">
        <p14:creationId xmlns:p14="http://schemas.microsoft.com/office/powerpoint/2010/main" val="2440398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3337"/>
            <a:ext cx="8229600" cy="1143000"/>
          </a:xfrm>
        </p:spPr>
        <p:txBody>
          <a:bodyPr/>
          <a:lstStyle/>
          <a:p>
            <a:r>
              <a:rPr lang="en-US" dirty="0" smtClean="0"/>
              <a:t>2D </a:t>
            </a:r>
            <a:r>
              <a:rPr lang="en-US" dirty="0" err="1" smtClean="0"/>
              <a:t>vs</a:t>
            </a:r>
            <a:r>
              <a:rPr lang="en-US" dirty="0" smtClean="0"/>
              <a:t> 3D</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8392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23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847724"/>
          </a:xfrm>
        </p:spPr>
        <p:txBody>
          <a:bodyPr/>
          <a:lstStyle/>
          <a:p>
            <a:r>
              <a:rPr lang="en-US" dirty="0" smtClean="0"/>
              <a:t>2D</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8915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94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52400"/>
            <a:ext cx="8229600" cy="715962"/>
          </a:xfrm>
        </p:spPr>
        <p:txBody>
          <a:bodyPr>
            <a:normAutofit fontScale="90000"/>
          </a:bodyPr>
          <a:lstStyle/>
          <a:p>
            <a:r>
              <a:rPr lang="en-US" dirty="0" smtClean="0"/>
              <a:t>3D</a:t>
            </a:r>
            <a:endParaRPr lang="en-US"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990600"/>
            <a:ext cx="878205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345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1076</TotalTime>
  <Words>821</Words>
  <Application>Microsoft Office PowerPoint</Application>
  <PresentationFormat>On-screen Show (4:3)</PresentationFormat>
  <Paragraphs>126</Paragraphs>
  <Slides>55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Times New Roman</vt:lpstr>
      <vt:lpstr>Office Theme</vt:lpstr>
      <vt:lpstr>Computer Graphics and Multimedia Systems  SCS1302</vt:lpstr>
      <vt:lpstr>Syllabus</vt:lpstr>
      <vt:lpstr>Syllabus</vt:lpstr>
      <vt:lpstr>Course Objective(CO)</vt:lpstr>
      <vt:lpstr>2D Transformation in Computer Graphics </vt:lpstr>
      <vt:lpstr>Transformation Techniques </vt:lpstr>
      <vt:lpstr>2D vs 3D</vt:lpstr>
      <vt:lpstr>2D</vt:lpstr>
      <vt:lpstr>3D</vt:lpstr>
      <vt:lpstr>2-Dimensional Transformations </vt:lpstr>
      <vt:lpstr>Translation</vt:lpstr>
      <vt:lpstr>Translation </vt:lpstr>
      <vt:lpstr>Translation</vt:lpstr>
      <vt:lpstr>Example: Translation</vt:lpstr>
      <vt:lpstr>Translation</vt:lpstr>
      <vt:lpstr>Translation</vt:lpstr>
      <vt:lpstr>PowerPoint Presentation</vt:lpstr>
      <vt:lpstr>Translation</vt:lpstr>
      <vt:lpstr>Example: Translation</vt:lpstr>
      <vt:lpstr>Example: Translation</vt:lpstr>
      <vt:lpstr>Rotation</vt:lpstr>
      <vt:lpstr>Rotation</vt:lpstr>
      <vt:lpstr>Rotation</vt:lpstr>
      <vt:lpstr>Rotation</vt:lpstr>
      <vt:lpstr>Rotation</vt:lpstr>
      <vt:lpstr>Rotation</vt:lpstr>
      <vt:lpstr>Rotation</vt:lpstr>
      <vt:lpstr>Rotation</vt:lpstr>
      <vt:lpstr>Example: Rotation</vt:lpstr>
      <vt:lpstr>Scaling</vt:lpstr>
      <vt:lpstr>Scaling</vt:lpstr>
      <vt:lpstr>Scaling</vt:lpstr>
      <vt:lpstr>PowerPoint Presentation</vt:lpstr>
      <vt:lpstr>Example: Scaling</vt:lpstr>
      <vt:lpstr>Reflection</vt:lpstr>
      <vt:lpstr>Reflection</vt:lpstr>
      <vt:lpstr>Reflection about x-axis: </vt:lpstr>
      <vt:lpstr>Reflection about y-axis: </vt:lpstr>
      <vt:lpstr>Reflection relative to an axis perpendicular to the xy plane and passing through the coordinate origin: </vt:lpstr>
      <vt:lpstr>Reflection of an object with respect to the line y=x </vt:lpstr>
      <vt:lpstr>Example: Reflection</vt:lpstr>
      <vt:lpstr>Example: Reflection</vt:lpstr>
      <vt:lpstr>Shearing</vt:lpstr>
      <vt:lpstr>Shearing</vt:lpstr>
      <vt:lpstr>Example – Y_Shearing</vt:lpstr>
      <vt:lpstr>Example – X_Shearing</vt:lpstr>
      <vt:lpstr>Shearing</vt:lpstr>
      <vt:lpstr>Homogeneous Coordinates</vt:lpstr>
      <vt:lpstr>Homogeneous Coordinates</vt:lpstr>
      <vt:lpstr>Homogeneous Coordinate representation of 2D</vt:lpstr>
      <vt:lpstr>Matrix Representation for two-dimensional transformation in homogeneous coordinates</vt:lpstr>
      <vt:lpstr>PowerPoint Presentation</vt:lpstr>
      <vt:lpstr>Composite Transformations</vt:lpstr>
      <vt:lpstr>Composite Transformations</vt:lpstr>
      <vt:lpstr>PowerPoint Presentation</vt:lpstr>
    </vt:vector>
  </TitlesOfParts>
  <Company>Callidus Software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dc:title>
  <dc:creator>Kiran</dc:creator>
  <cp:lastModifiedBy>Asha</cp:lastModifiedBy>
  <cp:revision>127</cp:revision>
  <dcterms:created xsi:type="dcterms:W3CDTF">2020-07-28T06:21:21Z</dcterms:created>
  <dcterms:modified xsi:type="dcterms:W3CDTF">2020-09-08T17:53:38Z</dcterms:modified>
</cp:coreProperties>
</file>